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gif" ContentType="image/gif"/>
  <Default Extension="jp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1" r:id="rId1"/>
  </p:sldMasterIdLst>
  <p:notesMasterIdLst>
    <p:notesMasterId r:id="rId17"/>
  </p:notesMasterIdLst>
  <p:sldIdLst>
    <p:sldId id="408" r:id="rId2"/>
    <p:sldId id="370" r:id="rId3"/>
    <p:sldId id="374" r:id="rId4"/>
    <p:sldId id="409" r:id="rId5"/>
    <p:sldId id="411" r:id="rId6"/>
    <p:sldId id="410" r:id="rId7"/>
    <p:sldId id="386" r:id="rId8"/>
    <p:sldId id="383" r:id="rId9"/>
    <p:sldId id="412" r:id="rId10"/>
    <p:sldId id="413" r:id="rId11"/>
    <p:sldId id="418" r:id="rId12"/>
    <p:sldId id="419" r:id="rId13"/>
    <p:sldId id="414" r:id="rId14"/>
    <p:sldId id="416" r:id="rId15"/>
    <p:sldId id="417" r:id="rId16"/>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6600"/>
    <a:srgbClr val="008000"/>
    <a:srgbClr val="339933"/>
    <a:srgbClr val="339966"/>
    <a:srgbClr val="CAD658"/>
    <a:srgbClr val="FD1503"/>
    <a:srgbClr val="8CBEFA"/>
    <a:srgbClr val="95C7F1"/>
    <a:srgbClr val="5C17B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E25E649-3F16-4E02-A733-19D2CDBF48F0}" styleName="中度样式 3 - 强调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46F890A9-2807-4EBB-B81D-B2AA78EC7F39}" styleName="深色样式 2 - 强调 5/强调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0660B408-B3CF-4A94-85FC-2B1E0A45F4A2}" styleName="深色样式 2 - 强调 1/强调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85BE263C-DBD7-4A20-BB59-AAB30ACAA65A}" styleName="中度样式 3 - 强调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3C2FFA5D-87B4-456A-9821-1D502468CF0F}" styleName="主题样式 1 - 强调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775DCB02-9BB8-47FD-8907-85C794F793BA}" styleName="主题样式 1 - 强调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874" autoAdjust="0"/>
    <p:restoredTop sz="75881" autoAdjust="0"/>
  </p:normalViewPr>
  <p:slideViewPr>
    <p:cSldViewPr>
      <p:cViewPr>
        <p:scale>
          <a:sx n="100" d="100"/>
          <a:sy n="100" d="100"/>
        </p:scale>
        <p:origin x="840" y="-110"/>
      </p:cViewPr>
      <p:guideLst>
        <p:guide orient="horz" pos="2160"/>
        <p:guide pos="2880"/>
      </p:guideLst>
    </p:cSldViewPr>
  </p:slideViewPr>
  <p:outlineViewPr>
    <p:cViewPr>
      <p:scale>
        <a:sx n="33" d="100"/>
        <a:sy n="33" d="100"/>
      </p:scale>
      <p:origin x="0" y="0"/>
    </p:cViewPr>
  </p:outlineViewPr>
  <p:notesTextViewPr>
    <p:cViewPr>
      <p:scale>
        <a:sx n="125" d="100"/>
        <a:sy n="125"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74AB3E5-B7FD-439F-B1DF-AD29C9C96530}" type="datetimeFigureOut">
              <a:rPr lang="zh-CN" altLang="en-US" smtClean="0"/>
              <a:pPr/>
              <a:t>2019/9/19</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FB48051-8954-4821-A511-46FBCA123F6D}" type="slidenum">
              <a:rPr lang="zh-CN" altLang="en-US" smtClean="0"/>
              <a:pPr/>
              <a:t>‹#›</a:t>
            </a:fld>
            <a:endParaRPr lang="zh-CN" altLang="en-US"/>
          </a:p>
        </p:txBody>
      </p:sp>
    </p:spTree>
    <p:extLst>
      <p:ext uri="{BB962C8B-B14F-4D97-AF65-F5344CB8AC3E}">
        <p14:creationId xmlns:p14="http://schemas.microsoft.com/office/powerpoint/2010/main" val="8703841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smtClean="0">
                <a:solidFill>
                  <a:schemeClr val="tx1"/>
                </a:solidFill>
                <a:effectLst/>
                <a:latin typeface="+mn-lt"/>
                <a:ea typeface="+mn-ea"/>
                <a:cs typeface="+mn-cs"/>
              </a:rPr>
              <a:t>近年来在机器人领域，一种全新的、有蓬勃生命力的自主机器人已经出现并且迅速发展起来，这便是智能服务机器人。</a:t>
            </a:r>
            <a:r>
              <a:rPr lang="en-US" altLang="zh-CN" sz="1200" kern="1200" smtClean="0">
                <a:solidFill>
                  <a:schemeClr val="tx1"/>
                </a:solidFill>
                <a:effectLst/>
                <a:latin typeface="+mn-lt"/>
                <a:ea typeface="+mn-ea"/>
                <a:cs typeface="+mn-cs"/>
              </a:rPr>
              <a:t>2017</a:t>
            </a:r>
            <a:r>
              <a:rPr lang="zh-CN" altLang="zh-CN" sz="1200" kern="1200" smtClean="0">
                <a:solidFill>
                  <a:schemeClr val="tx1"/>
                </a:solidFill>
                <a:effectLst/>
                <a:latin typeface="+mn-lt"/>
                <a:ea typeface="+mn-ea"/>
                <a:cs typeface="+mn-cs"/>
              </a:rPr>
              <a:t>年，我国服务机器人销量达</a:t>
            </a:r>
            <a:r>
              <a:rPr lang="en-US" altLang="zh-CN" sz="1200" kern="1200" smtClean="0">
                <a:solidFill>
                  <a:schemeClr val="tx1"/>
                </a:solidFill>
                <a:effectLst/>
                <a:latin typeface="+mn-lt"/>
                <a:ea typeface="+mn-ea"/>
                <a:cs typeface="+mn-cs"/>
              </a:rPr>
              <a:t>183.34</a:t>
            </a:r>
            <a:r>
              <a:rPr lang="zh-CN" altLang="zh-CN" sz="1200" kern="1200" smtClean="0">
                <a:solidFill>
                  <a:schemeClr val="tx1"/>
                </a:solidFill>
                <a:effectLst/>
                <a:latin typeface="+mn-lt"/>
                <a:ea typeface="+mn-ea"/>
                <a:cs typeface="+mn-cs"/>
              </a:rPr>
              <a:t>万台，市场规模约为</a:t>
            </a:r>
            <a:r>
              <a:rPr lang="en-US" altLang="zh-CN" sz="1200" kern="1200" smtClean="0">
                <a:solidFill>
                  <a:schemeClr val="tx1"/>
                </a:solidFill>
                <a:effectLst/>
                <a:latin typeface="+mn-lt"/>
                <a:ea typeface="+mn-ea"/>
                <a:cs typeface="+mn-cs"/>
              </a:rPr>
              <a:t>12.8</a:t>
            </a:r>
            <a:r>
              <a:rPr lang="zh-CN" altLang="zh-CN" sz="1200" kern="1200" smtClean="0">
                <a:solidFill>
                  <a:schemeClr val="tx1"/>
                </a:solidFill>
                <a:effectLst/>
                <a:latin typeface="+mn-lt"/>
                <a:ea typeface="+mn-ea"/>
                <a:cs typeface="+mn-cs"/>
              </a:rPr>
              <a:t>亿美元，</a:t>
            </a:r>
            <a:r>
              <a:rPr lang="en-US" altLang="zh-CN" sz="1200" kern="1200" smtClean="0">
                <a:solidFill>
                  <a:schemeClr val="tx1"/>
                </a:solidFill>
                <a:effectLst/>
                <a:latin typeface="+mn-lt"/>
                <a:ea typeface="+mn-ea"/>
                <a:cs typeface="+mn-cs"/>
              </a:rPr>
              <a:t>2018</a:t>
            </a:r>
            <a:r>
              <a:rPr lang="zh-CN" altLang="zh-CN" sz="1200" kern="1200" smtClean="0">
                <a:solidFill>
                  <a:schemeClr val="tx1"/>
                </a:solidFill>
                <a:effectLst/>
                <a:latin typeface="+mn-lt"/>
                <a:ea typeface="+mn-ea"/>
                <a:cs typeface="+mn-cs"/>
              </a:rPr>
              <a:t>年我国服务机器人市场规模约达到</a:t>
            </a:r>
            <a:r>
              <a:rPr lang="en-US" altLang="zh-CN" sz="1200" kern="1200" smtClean="0">
                <a:solidFill>
                  <a:schemeClr val="tx1"/>
                </a:solidFill>
                <a:effectLst/>
                <a:latin typeface="+mn-lt"/>
                <a:ea typeface="+mn-ea"/>
                <a:cs typeface="+mn-cs"/>
              </a:rPr>
              <a:t>18.4</a:t>
            </a:r>
            <a:r>
              <a:rPr lang="zh-CN" altLang="zh-CN" sz="1200" kern="1200" smtClean="0">
                <a:solidFill>
                  <a:schemeClr val="tx1"/>
                </a:solidFill>
                <a:effectLst/>
                <a:latin typeface="+mn-lt"/>
                <a:ea typeface="+mn-ea"/>
                <a:cs typeface="+mn-cs"/>
              </a:rPr>
              <a:t>亿美元，同比增长</a:t>
            </a:r>
            <a:r>
              <a:rPr lang="en-US" altLang="zh-CN" sz="1200" kern="1200" smtClean="0">
                <a:solidFill>
                  <a:schemeClr val="tx1"/>
                </a:solidFill>
                <a:effectLst/>
                <a:latin typeface="+mn-lt"/>
                <a:ea typeface="+mn-ea"/>
                <a:cs typeface="+mn-cs"/>
              </a:rPr>
              <a:t>43.9%</a:t>
            </a:r>
            <a:r>
              <a:rPr lang="zh-CN" altLang="zh-CN" sz="1200" kern="1200" smtClean="0">
                <a:solidFill>
                  <a:schemeClr val="tx1"/>
                </a:solidFill>
                <a:effectLst/>
                <a:latin typeface="+mn-lt"/>
                <a:ea typeface="+mn-ea"/>
                <a:cs typeface="+mn-cs"/>
              </a:rPr>
              <a:t>，高于同期全球服务机器人</a:t>
            </a:r>
            <a:r>
              <a:rPr lang="en-US" altLang="zh-CN" sz="1200" kern="1200" smtClean="0">
                <a:solidFill>
                  <a:schemeClr val="tx1"/>
                </a:solidFill>
                <a:effectLst/>
                <a:latin typeface="+mn-lt"/>
                <a:ea typeface="+mn-ea"/>
                <a:cs typeface="+mn-cs"/>
              </a:rPr>
              <a:t>32.3%</a:t>
            </a:r>
            <a:r>
              <a:rPr lang="zh-CN" altLang="zh-CN" sz="1200" kern="1200" smtClean="0">
                <a:solidFill>
                  <a:schemeClr val="tx1"/>
                </a:solidFill>
                <a:effectLst/>
                <a:latin typeface="+mn-lt"/>
                <a:ea typeface="+mn-ea"/>
                <a:cs typeface="+mn-cs"/>
              </a:rPr>
              <a:t>的增长速度。到</a:t>
            </a:r>
            <a:r>
              <a:rPr lang="en-US" altLang="zh-CN" sz="1200" kern="1200" smtClean="0">
                <a:solidFill>
                  <a:schemeClr val="tx1"/>
                </a:solidFill>
                <a:effectLst/>
                <a:latin typeface="+mn-lt"/>
                <a:ea typeface="+mn-ea"/>
                <a:cs typeface="+mn-cs"/>
              </a:rPr>
              <a:t>2020</a:t>
            </a:r>
            <a:r>
              <a:rPr lang="zh-CN" altLang="zh-CN" sz="1200" kern="1200" smtClean="0">
                <a:solidFill>
                  <a:schemeClr val="tx1"/>
                </a:solidFill>
                <a:effectLst/>
                <a:latin typeface="+mn-lt"/>
                <a:ea typeface="+mn-ea"/>
                <a:cs typeface="+mn-cs"/>
              </a:rPr>
              <a:t>年，我国服务机器人市场规模有望突破</a:t>
            </a:r>
            <a:r>
              <a:rPr lang="en-US" altLang="zh-CN" sz="1200" kern="1200" smtClean="0">
                <a:solidFill>
                  <a:schemeClr val="tx1"/>
                </a:solidFill>
                <a:effectLst/>
                <a:latin typeface="+mn-lt"/>
                <a:ea typeface="+mn-ea"/>
                <a:cs typeface="+mn-cs"/>
              </a:rPr>
              <a:t>40</a:t>
            </a:r>
            <a:r>
              <a:rPr lang="zh-CN" altLang="zh-CN" sz="1200" kern="1200" smtClean="0">
                <a:solidFill>
                  <a:schemeClr val="tx1"/>
                </a:solidFill>
                <a:effectLst/>
                <a:latin typeface="+mn-lt"/>
                <a:ea typeface="+mn-ea"/>
                <a:cs typeface="+mn-cs"/>
              </a:rPr>
              <a:t>亿美元。</a:t>
            </a:r>
            <a:endParaRPr lang="en-US" altLang="zh-CN" sz="1200" kern="120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smtClean="0">
                <a:solidFill>
                  <a:schemeClr val="tx1"/>
                </a:solidFill>
                <a:effectLst/>
                <a:latin typeface="+mn-lt"/>
                <a:ea typeface="+mn-ea"/>
                <a:cs typeface="+mn-cs"/>
              </a:rPr>
              <a:t>网球</a:t>
            </a:r>
            <a:r>
              <a:rPr lang="zh-CN" altLang="en-US" sz="1200" kern="1200" dirty="0" smtClean="0">
                <a:solidFill>
                  <a:schemeClr val="tx1"/>
                </a:solidFill>
                <a:effectLst/>
                <a:latin typeface="+mn-lt"/>
                <a:ea typeface="+mn-ea"/>
                <a:cs typeface="+mn-cs"/>
              </a:rPr>
              <a:t>是世界第二大运动，仅在中国，</a:t>
            </a:r>
            <a:r>
              <a:rPr lang="zh-CN" altLang="zh-CN" sz="1200" kern="1200" dirty="0" smtClean="0">
                <a:solidFill>
                  <a:schemeClr val="tx1"/>
                </a:solidFill>
                <a:effectLst/>
                <a:latin typeface="+mn-lt"/>
                <a:ea typeface="+mn-ea"/>
                <a:cs typeface="+mn-cs"/>
              </a:rPr>
              <a:t>网球爱好者已超过</a:t>
            </a:r>
            <a:r>
              <a:rPr lang="en-US" altLang="zh-CN" sz="1200" kern="1200" dirty="0" smtClean="0">
                <a:solidFill>
                  <a:schemeClr val="tx1"/>
                </a:solidFill>
                <a:effectLst/>
                <a:latin typeface="+mn-lt"/>
                <a:ea typeface="+mn-ea"/>
                <a:cs typeface="+mn-cs"/>
              </a:rPr>
              <a:t> 1 </a:t>
            </a:r>
            <a:r>
              <a:rPr lang="zh-CN" altLang="zh-CN" sz="1200" kern="1200" dirty="0" smtClean="0">
                <a:solidFill>
                  <a:schemeClr val="tx1"/>
                </a:solidFill>
                <a:effectLst/>
                <a:latin typeface="+mn-lt"/>
                <a:ea typeface="+mn-ea"/>
                <a:cs typeface="+mn-cs"/>
              </a:rPr>
              <a:t>千万，网球场超过</a:t>
            </a:r>
            <a:r>
              <a:rPr lang="en-US" altLang="zh-CN" sz="1200" kern="1200" dirty="0" smtClean="0">
                <a:solidFill>
                  <a:schemeClr val="tx1"/>
                </a:solidFill>
                <a:effectLst/>
                <a:latin typeface="+mn-lt"/>
                <a:ea typeface="+mn-ea"/>
                <a:cs typeface="+mn-cs"/>
              </a:rPr>
              <a:t> 10 </a:t>
            </a:r>
            <a:r>
              <a:rPr lang="zh-CN" altLang="zh-CN" sz="1200" kern="1200" dirty="0" smtClean="0">
                <a:solidFill>
                  <a:schemeClr val="tx1"/>
                </a:solidFill>
                <a:effectLst/>
                <a:latin typeface="+mn-lt"/>
                <a:ea typeface="+mn-ea"/>
                <a:cs typeface="+mn-cs"/>
              </a:rPr>
              <a:t>万所，且爱好者数量每年以</a:t>
            </a:r>
            <a:r>
              <a:rPr lang="en-US" altLang="zh-CN" sz="1200" kern="1200" dirty="0" smtClean="0">
                <a:solidFill>
                  <a:schemeClr val="tx1"/>
                </a:solidFill>
                <a:effectLst/>
                <a:latin typeface="+mn-lt"/>
                <a:ea typeface="+mn-ea"/>
                <a:cs typeface="+mn-cs"/>
              </a:rPr>
              <a:t> 10%</a:t>
            </a:r>
            <a:r>
              <a:rPr lang="zh-CN" altLang="zh-CN" sz="1200" kern="1200" dirty="0" smtClean="0">
                <a:solidFill>
                  <a:schemeClr val="tx1"/>
                </a:solidFill>
                <a:effectLst/>
                <a:latin typeface="+mn-lt"/>
                <a:ea typeface="+mn-ea"/>
                <a:cs typeface="+mn-cs"/>
              </a:rPr>
              <a:t>至</a:t>
            </a:r>
            <a:r>
              <a:rPr lang="en-US" altLang="zh-CN" sz="1200" kern="1200" dirty="0" smtClean="0">
                <a:solidFill>
                  <a:schemeClr val="tx1"/>
                </a:solidFill>
                <a:effectLst/>
                <a:latin typeface="+mn-lt"/>
                <a:ea typeface="+mn-ea"/>
                <a:cs typeface="+mn-cs"/>
              </a:rPr>
              <a:t> 12%</a:t>
            </a:r>
            <a:r>
              <a:rPr lang="zh-CN" altLang="zh-CN" sz="1200" kern="1200" dirty="0" smtClean="0">
                <a:solidFill>
                  <a:schemeClr val="tx1"/>
                </a:solidFill>
                <a:effectLst/>
                <a:latin typeface="+mn-lt"/>
                <a:ea typeface="+mn-ea"/>
                <a:cs typeface="+mn-cs"/>
              </a:rPr>
              <a:t>的速度激增。一个标准网球场的大小是长</a:t>
            </a:r>
            <a:r>
              <a:rPr lang="en-US" altLang="zh-CN" sz="1200" kern="1200" dirty="0" smtClean="0">
                <a:solidFill>
                  <a:schemeClr val="tx1"/>
                </a:solidFill>
                <a:effectLst/>
                <a:latin typeface="+mn-lt"/>
                <a:ea typeface="+mn-ea"/>
                <a:cs typeface="+mn-cs"/>
              </a:rPr>
              <a:t> 36.6 </a:t>
            </a:r>
            <a:r>
              <a:rPr lang="zh-CN" altLang="zh-CN" sz="1200" kern="1200" dirty="0" smtClean="0">
                <a:solidFill>
                  <a:schemeClr val="tx1"/>
                </a:solidFill>
                <a:effectLst/>
                <a:latin typeface="+mn-lt"/>
                <a:ea typeface="+mn-ea"/>
                <a:cs typeface="+mn-cs"/>
              </a:rPr>
              <a:t>米，宽</a:t>
            </a:r>
            <a:r>
              <a:rPr lang="en-US" altLang="zh-CN" sz="1200" kern="1200" dirty="0" smtClean="0">
                <a:solidFill>
                  <a:schemeClr val="tx1"/>
                </a:solidFill>
                <a:effectLst/>
                <a:latin typeface="+mn-lt"/>
                <a:ea typeface="+mn-ea"/>
                <a:cs typeface="+mn-cs"/>
              </a:rPr>
              <a:t> 18.3 </a:t>
            </a:r>
            <a:r>
              <a:rPr lang="zh-CN" altLang="zh-CN" sz="1200" kern="1200" dirty="0" smtClean="0">
                <a:solidFill>
                  <a:schemeClr val="tx1"/>
                </a:solidFill>
                <a:effectLst/>
                <a:latin typeface="+mn-lt"/>
                <a:ea typeface="+mn-ea"/>
                <a:cs typeface="+mn-cs"/>
              </a:rPr>
              <a:t>米的矩形，而对于练习完疲惫不堪的运动员要拾取散落在地面上的网球无疑是繁重的体力劳动，</a:t>
            </a:r>
            <a:r>
              <a:rPr lang="zh-CN" altLang="en-US" sz="1200" kern="1200" dirty="0" smtClean="0">
                <a:solidFill>
                  <a:schemeClr val="tx1"/>
                </a:solidFill>
                <a:effectLst/>
                <a:latin typeface="+mn-lt"/>
                <a:ea typeface="+mn-ea"/>
                <a:cs typeface="+mn-cs"/>
              </a:rPr>
              <a:t>大型网球比赛更是需要雇佣经过专业训练的球童捡球，图中是</a:t>
            </a:r>
            <a:r>
              <a:rPr lang="en-US" altLang="zh-CN" sz="1200" kern="1200" dirty="0" smtClean="0">
                <a:solidFill>
                  <a:schemeClr val="tx1"/>
                </a:solidFill>
                <a:effectLst/>
                <a:latin typeface="+mn-lt"/>
                <a:ea typeface="+mn-ea"/>
                <a:cs typeface="+mn-cs"/>
              </a:rPr>
              <a:t>16</a:t>
            </a:r>
            <a:r>
              <a:rPr lang="zh-CN" altLang="en-US" sz="1200" kern="1200" dirty="0" smtClean="0">
                <a:solidFill>
                  <a:schemeClr val="tx1"/>
                </a:solidFill>
                <a:effectLst/>
                <a:latin typeface="+mn-lt"/>
                <a:ea typeface="+mn-ea"/>
                <a:cs typeface="+mn-cs"/>
              </a:rPr>
              <a:t>年世界四大网球赛事之一的温网比赛时半蹲在场边随时准备迅速出击捡球的球童，可以看出捡球是一件特别辛苦的工作</a:t>
            </a:r>
            <a:r>
              <a:rPr lang="zh-CN" altLang="zh-CN" sz="1200" kern="1200" dirty="0" smtClean="0">
                <a:solidFill>
                  <a:schemeClr val="tx1"/>
                </a:solidFill>
                <a:effectLst/>
                <a:latin typeface="+mn-lt"/>
                <a:ea typeface="+mn-ea"/>
                <a:cs typeface="+mn-cs"/>
              </a:rPr>
              <a:t>。 </a:t>
            </a:r>
          </a:p>
          <a:p>
            <a:endParaRPr lang="zh-CN" altLang="en-US" dirty="0"/>
          </a:p>
        </p:txBody>
      </p:sp>
      <p:sp>
        <p:nvSpPr>
          <p:cNvPr id="4" name="灯片编号占位符 3"/>
          <p:cNvSpPr>
            <a:spLocks noGrp="1"/>
          </p:cNvSpPr>
          <p:nvPr>
            <p:ph type="sldNum" sz="quarter" idx="10"/>
          </p:nvPr>
        </p:nvSpPr>
        <p:spPr/>
        <p:txBody>
          <a:bodyPr/>
          <a:lstStyle/>
          <a:p>
            <a:fld id="{DFB48051-8954-4821-A511-46FBCA123F6D}" type="slidenum">
              <a:rPr lang="zh-CN" altLang="en-US" smtClean="0"/>
              <a:pPr/>
              <a:t>3</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effectLst/>
                <a:latin typeface="+mn-lt"/>
                <a:ea typeface="+mn-ea"/>
                <a:cs typeface="+mn-cs"/>
              </a:rPr>
              <a:t>近年来在机器人领域，一种全新的、有蓬勃生命力的自主机器人已经出现并且迅速发展起来，这便是智能服务机器人。</a:t>
            </a:r>
            <a:r>
              <a:rPr lang="en-US" altLang="zh-CN" sz="1200" kern="1200" dirty="0" smtClean="0">
                <a:solidFill>
                  <a:schemeClr val="tx1"/>
                </a:solidFill>
                <a:effectLst/>
                <a:latin typeface="+mn-lt"/>
                <a:ea typeface="+mn-ea"/>
                <a:cs typeface="+mn-cs"/>
              </a:rPr>
              <a:t>2017</a:t>
            </a:r>
            <a:r>
              <a:rPr lang="zh-CN" altLang="zh-CN" sz="1200" kern="1200" dirty="0" smtClean="0">
                <a:solidFill>
                  <a:schemeClr val="tx1"/>
                </a:solidFill>
                <a:effectLst/>
                <a:latin typeface="+mn-lt"/>
                <a:ea typeface="+mn-ea"/>
                <a:cs typeface="+mn-cs"/>
              </a:rPr>
              <a:t>年，我国服务机器人销量达</a:t>
            </a:r>
            <a:r>
              <a:rPr lang="en-US" altLang="zh-CN" sz="1200" kern="1200" dirty="0" smtClean="0">
                <a:solidFill>
                  <a:schemeClr val="tx1"/>
                </a:solidFill>
                <a:effectLst/>
                <a:latin typeface="+mn-lt"/>
                <a:ea typeface="+mn-ea"/>
                <a:cs typeface="+mn-cs"/>
              </a:rPr>
              <a:t>183.34</a:t>
            </a:r>
            <a:r>
              <a:rPr lang="zh-CN" altLang="zh-CN" sz="1200" kern="1200" dirty="0" smtClean="0">
                <a:solidFill>
                  <a:schemeClr val="tx1"/>
                </a:solidFill>
                <a:effectLst/>
                <a:latin typeface="+mn-lt"/>
                <a:ea typeface="+mn-ea"/>
                <a:cs typeface="+mn-cs"/>
              </a:rPr>
              <a:t>万台，市场规模约为</a:t>
            </a:r>
            <a:r>
              <a:rPr lang="en-US" altLang="zh-CN" sz="1200" kern="1200" dirty="0" smtClean="0">
                <a:solidFill>
                  <a:schemeClr val="tx1"/>
                </a:solidFill>
                <a:effectLst/>
                <a:latin typeface="+mn-lt"/>
                <a:ea typeface="+mn-ea"/>
                <a:cs typeface="+mn-cs"/>
              </a:rPr>
              <a:t>12.8</a:t>
            </a:r>
            <a:r>
              <a:rPr lang="zh-CN" altLang="zh-CN" sz="1200" kern="1200" dirty="0" smtClean="0">
                <a:solidFill>
                  <a:schemeClr val="tx1"/>
                </a:solidFill>
                <a:effectLst/>
                <a:latin typeface="+mn-lt"/>
                <a:ea typeface="+mn-ea"/>
                <a:cs typeface="+mn-cs"/>
              </a:rPr>
              <a:t>亿美元，</a:t>
            </a:r>
            <a:r>
              <a:rPr lang="en-US" altLang="zh-CN" sz="1200" kern="1200" dirty="0" smtClean="0">
                <a:solidFill>
                  <a:schemeClr val="tx1"/>
                </a:solidFill>
                <a:effectLst/>
                <a:latin typeface="+mn-lt"/>
                <a:ea typeface="+mn-ea"/>
                <a:cs typeface="+mn-cs"/>
              </a:rPr>
              <a:t>2018</a:t>
            </a:r>
            <a:r>
              <a:rPr lang="zh-CN" altLang="zh-CN" sz="1200" kern="1200" dirty="0" smtClean="0">
                <a:solidFill>
                  <a:schemeClr val="tx1"/>
                </a:solidFill>
                <a:effectLst/>
                <a:latin typeface="+mn-lt"/>
                <a:ea typeface="+mn-ea"/>
                <a:cs typeface="+mn-cs"/>
              </a:rPr>
              <a:t>年我国服务机器人市场规模约达到</a:t>
            </a:r>
            <a:r>
              <a:rPr lang="en-US" altLang="zh-CN" sz="1200" kern="1200" dirty="0" smtClean="0">
                <a:solidFill>
                  <a:schemeClr val="tx1"/>
                </a:solidFill>
                <a:effectLst/>
                <a:latin typeface="+mn-lt"/>
                <a:ea typeface="+mn-ea"/>
                <a:cs typeface="+mn-cs"/>
              </a:rPr>
              <a:t>18.4</a:t>
            </a:r>
            <a:r>
              <a:rPr lang="zh-CN" altLang="zh-CN" sz="1200" kern="1200" dirty="0" smtClean="0">
                <a:solidFill>
                  <a:schemeClr val="tx1"/>
                </a:solidFill>
                <a:effectLst/>
                <a:latin typeface="+mn-lt"/>
                <a:ea typeface="+mn-ea"/>
                <a:cs typeface="+mn-cs"/>
              </a:rPr>
              <a:t>亿美元，同比增长</a:t>
            </a:r>
            <a:r>
              <a:rPr lang="en-US" altLang="zh-CN" sz="1200" kern="1200" dirty="0" smtClean="0">
                <a:solidFill>
                  <a:schemeClr val="tx1"/>
                </a:solidFill>
                <a:effectLst/>
                <a:latin typeface="+mn-lt"/>
                <a:ea typeface="+mn-ea"/>
                <a:cs typeface="+mn-cs"/>
              </a:rPr>
              <a:t>43.9%</a:t>
            </a:r>
            <a:r>
              <a:rPr lang="zh-CN" altLang="zh-CN" sz="1200" kern="1200" dirty="0" smtClean="0">
                <a:solidFill>
                  <a:schemeClr val="tx1"/>
                </a:solidFill>
                <a:effectLst/>
                <a:latin typeface="+mn-lt"/>
                <a:ea typeface="+mn-ea"/>
                <a:cs typeface="+mn-cs"/>
              </a:rPr>
              <a:t>，高于同期全球服务机器人</a:t>
            </a:r>
            <a:r>
              <a:rPr lang="en-US" altLang="zh-CN" sz="1200" kern="1200" dirty="0" smtClean="0">
                <a:solidFill>
                  <a:schemeClr val="tx1"/>
                </a:solidFill>
                <a:effectLst/>
                <a:latin typeface="+mn-lt"/>
                <a:ea typeface="+mn-ea"/>
                <a:cs typeface="+mn-cs"/>
              </a:rPr>
              <a:t>32.3%</a:t>
            </a:r>
            <a:r>
              <a:rPr lang="zh-CN" altLang="zh-CN" sz="1200" kern="1200" dirty="0" smtClean="0">
                <a:solidFill>
                  <a:schemeClr val="tx1"/>
                </a:solidFill>
                <a:effectLst/>
                <a:latin typeface="+mn-lt"/>
                <a:ea typeface="+mn-ea"/>
                <a:cs typeface="+mn-cs"/>
              </a:rPr>
              <a:t>的增长速度。到</a:t>
            </a:r>
            <a:r>
              <a:rPr lang="en-US" altLang="zh-CN" sz="1200" kern="1200" dirty="0" smtClean="0">
                <a:solidFill>
                  <a:schemeClr val="tx1"/>
                </a:solidFill>
                <a:effectLst/>
                <a:latin typeface="+mn-lt"/>
                <a:ea typeface="+mn-ea"/>
                <a:cs typeface="+mn-cs"/>
              </a:rPr>
              <a:t>2020</a:t>
            </a:r>
            <a:r>
              <a:rPr lang="zh-CN" altLang="zh-CN" sz="1200" kern="1200" dirty="0" smtClean="0">
                <a:solidFill>
                  <a:schemeClr val="tx1"/>
                </a:solidFill>
                <a:effectLst/>
                <a:latin typeface="+mn-lt"/>
                <a:ea typeface="+mn-ea"/>
                <a:cs typeface="+mn-cs"/>
              </a:rPr>
              <a:t>年，我国服务机器人市场规模有望突破</a:t>
            </a:r>
            <a:r>
              <a:rPr lang="en-US" altLang="zh-CN" sz="1200" kern="1200" dirty="0" smtClean="0">
                <a:solidFill>
                  <a:schemeClr val="tx1"/>
                </a:solidFill>
                <a:effectLst/>
                <a:latin typeface="+mn-lt"/>
                <a:ea typeface="+mn-ea"/>
                <a:cs typeface="+mn-cs"/>
              </a:rPr>
              <a:t>40</a:t>
            </a:r>
            <a:r>
              <a:rPr lang="zh-CN" altLang="zh-CN" sz="1200" kern="1200" dirty="0" smtClean="0">
                <a:solidFill>
                  <a:schemeClr val="tx1"/>
                </a:solidFill>
                <a:effectLst/>
                <a:latin typeface="+mn-lt"/>
                <a:ea typeface="+mn-ea"/>
                <a:cs typeface="+mn-cs"/>
              </a:rPr>
              <a:t>亿美元。</a:t>
            </a:r>
            <a:endParaRPr lang="en-US" altLang="zh-CN" sz="1200" kern="1200" dirty="0" smtClean="0">
              <a:solidFill>
                <a:schemeClr val="tx1"/>
              </a:solidFill>
              <a:effectLst/>
              <a:latin typeface="+mn-lt"/>
              <a:ea typeface="+mn-ea"/>
              <a:cs typeface="+mn-cs"/>
            </a:endParaRPr>
          </a:p>
          <a:p>
            <a:r>
              <a:rPr lang="zh-CN" altLang="en-US" dirty="0" smtClean="0"/>
              <a:t>满足运动人员实际需求，填补国内空白，还具有潜在的商业价值</a:t>
            </a:r>
            <a:endParaRPr lang="zh-CN" altLang="en-US" dirty="0"/>
          </a:p>
        </p:txBody>
      </p:sp>
      <p:sp>
        <p:nvSpPr>
          <p:cNvPr id="4" name="灯片编号占位符 3"/>
          <p:cNvSpPr>
            <a:spLocks noGrp="1"/>
          </p:cNvSpPr>
          <p:nvPr>
            <p:ph type="sldNum" sz="quarter" idx="10"/>
          </p:nvPr>
        </p:nvSpPr>
        <p:spPr/>
        <p:txBody>
          <a:bodyPr/>
          <a:lstStyle/>
          <a:p>
            <a:fld id="{DFB48051-8954-4821-A511-46FBCA123F6D}" type="slidenum">
              <a:rPr lang="zh-CN" altLang="en-US" smtClean="0"/>
              <a:pPr/>
              <a:t>4</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zh-CN" dirty="0" smtClean="0"/>
              <a:t>（</a:t>
            </a:r>
            <a:r>
              <a:rPr lang="en-US" altLang="zh-CN" dirty="0" smtClean="0"/>
              <a:t>1</a:t>
            </a:r>
            <a:r>
              <a:rPr lang="zh-CN" altLang="zh-CN" dirty="0" smtClean="0"/>
              <a:t>）通过查阅相关文献资料，研究目前已有的相关机构设计，完成整机的机械设计，包括捡球机构、储球机构以及整体外观的设计，然后进行加工安装。并搭建实验室调试环境，进行机器人的线上调试。</a:t>
            </a:r>
          </a:p>
          <a:p>
            <a:r>
              <a:rPr lang="zh-CN" altLang="zh-CN" dirty="0" smtClean="0"/>
              <a:t>（</a:t>
            </a:r>
            <a:r>
              <a:rPr lang="en-US" altLang="zh-CN" dirty="0" smtClean="0"/>
              <a:t>2</a:t>
            </a:r>
            <a:r>
              <a:rPr lang="zh-CN" altLang="zh-CN" dirty="0" smtClean="0"/>
              <a:t>）完成整个图像识别定位，包括识别算法的优化、相机的标定、立体匹配算法的优化，最终能够较为准确的识别出网球并获得网球在世界坐标系下的坐标。</a:t>
            </a:r>
          </a:p>
          <a:p>
            <a:r>
              <a:rPr lang="zh-CN" altLang="zh-CN" dirty="0" smtClean="0"/>
              <a:t>（</a:t>
            </a:r>
            <a:r>
              <a:rPr lang="en-US" altLang="zh-CN" dirty="0" smtClean="0"/>
              <a:t>3</a:t>
            </a:r>
            <a:r>
              <a:rPr lang="zh-CN" altLang="zh-CN" dirty="0" smtClean="0"/>
              <a:t>）搭建控制系统，包括</a:t>
            </a:r>
            <a:r>
              <a:rPr lang="zh-CN" altLang="en-US" dirty="0" smtClean="0"/>
              <a:t>上位机程序开发，下位机基于</a:t>
            </a:r>
            <a:r>
              <a:rPr lang="en-US" altLang="zh-CN" dirty="0" smtClean="0"/>
              <a:t>stm32</a:t>
            </a:r>
            <a:r>
              <a:rPr lang="zh-CN" altLang="en-US" dirty="0" smtClean="0"/>
              <a:t>的</a:t>
            </a:r>
            <a:r>
              <a:rPr lang="zh-CN" altLang="zh-CN" dirty="0" smtClean="0"/>
              <a:t>驱动模块、传感器模块、无线传输模块以及电源模块</a:t>
            </a:r>
            <a:r>
              <a:rPr lang="zh-CN" altLang="en-US" dirty="0" smtClean="0"/>
              <a:t>的开发还有硬件的选型。</a:t>
            </a:r>
            <a:endParaRPr lang="zh-CN" altLang="en-US" dirty="0"/>
          </a:p>
        </p:txBody>
      </p:sp>
      <p:sp>
        <p:nvSpPr>
          <p:cNvPr id="4" name="灯片编号占位符 3"/>
          <p:cNvSpPr>
            <a:spLocks noGrp="1"/>
          </p:cNvSpPr>
          <p:nvPr>
            <p:ph type="sldNum" sz="quarter" idx="10"/>
          </p:nvPr>
        </p:nvSpPr>
        <p:spPr/>
        <p:txBody>
          <a:bodyPr/>
          <a:lstStyle/>
          <a:p>
            <a:fld id="{DFB48051-8954-4821-A511-46FBCA123F6D}" type="slidenum">
              <a:rPr lang="zh-CN" altLang="en-US" smtClean="0"/>
              <a:pPr/>
              <a:t>5</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sz="1200" kern="1200" dirty="0" smtClean="0">
                <a:solidFill>
                  <a:schemeClr val="tx1"/>
                </a:solidFill>
                <a:latin typeface="+mn-lt"/>
                <a:ea typeface="+mn-ea"/>
                <a:cs typeface="+mn-cs"/>
              </a:rPr>
              <a:t>网球识别定位模块</a:t>
            </a:r>
            <a:endParaRPr lang="en-US" sz="1200" kern="1200" dirty="0" smtClean="0">
              <a:solidFill>
                <a:schemeClr val="tx1"/>
              </a:solidFill>
              <a:latin typeface="+mn-lt"/>
              <a:ea typeface="+mn-ea"/>
              <a:cs typeface="+mn-cs"/>
            </a:endParaRPr>
          </a:p>
          <a:p>
            <a:r>
              <a:rPr lang="zh-CN" altLang="en-US" sz="1200" kern="1200" dirty="0" smtClean="0">
                <a:solidFill>
                  <a:schemeClr val="tx1"/>
                </a:solidFill>
                <a:latin typeface="+mn-lt"/>
                <a:ea typeface="+mn-ea"/>
                <a:cs typeface="+mn-cs"/>
              </a:rPr>
              <a:t>上位机控制软件</a:t>
            </a:r>
            <a:r>
              <a:rPr lang="zh-CN" altLang="en-US" sz="1200" kern="1200" dirty="0" smtClean="0">
                <a:solidFill>
                  <a:schemeClr val="tx1"/>
                </a:solidFill>
                <a:latin typeface="+mn-lt"/>
                <a:ea typeface="+mn-ea"/>
                <a:cs typeface="+mn-cs"/>
              </a:rPr>
              <a:t>设计，该软件作为人机交互平台，实现示教编程，运行状态显示等。</a:t>
            </a:r>
          </a:p>
          <a:p>
            <a:r>
              <a:rPr lang="en-US" sz="1200" kern="1200" dirty="0" smtClean="0">
                <a:solidFill>
                  <a:schemeClr val="tx1"/>
                </a:solidFill>
                <a:latin typeface="+mn-lt"/>
                <a:ea typeface="+mn-ea"/>
                <a:cs typeface="+mn-cs"/>
              </a:rPr>
              <a:t>2PLC</a:t>
            </a:r>
            <a:r>
              <a:rPr lang="zh-CN" altLang="en-US" sz="1200" kern="1200" dirty="0" smtClean="0">
                <a:solidFill>
                  <a:schemeClr val="tx1"/>
                </a:solidFill>
                <a:latin typeface="+mn-lt"/>
                <a:ea typeface="+mn-ea"/>
                <a:cs typeface="+mn-cs"/>
              </a:rPr>
              <a:t>控制程序的编写，</a:t>
            </a:r>
            <a:r>
              <a:rPr lang="en-US" sz="1200" kern="1200" dirty="0" smtClean="0">
                <a:solidFill>
                  <a:schemeClr val="tx1"/>
                </a:solidFill>
                <a:latin typeface="+mn-lt"/>
                <a:ea typeface="+mn-ea"/>
                <a:cs typeface="+mn-cs"/>
              </a:rPr>
              <a:t>PLC</a:t>
            </a:r>
            <a:r>
              <a:rPr lang="zh-CN" altLang="en-US" sz="1200" kern="1200" dirty="0" smtClean="0">
                <a:solidFill>
                  <a:schemeClr val="tx1"/>
                </a:solidFill>
                <a:latin typeface="+mn-lt"/>
                <a:ea typeface="+mn-ea"/>
                <a:cs typeface="+mn-cs"/>
              </a:rPr>
              <a:t>主要用于机械结构中各关节步进电机的控制以及其它输入、输出信号的读取和控制。</a:t>
            </a:r>
          </a:p>
          <a:p>
            <a:r>
              <a:rPr lang="en-US" sz="1200" kern="1200" dirty="0" smtClean="0">
                <a:solidFill>
                  <a:schemeClr val="tx1"/>
                </a:solidFill>
                <a:latin typeface="+mn-lt"/>
                <a:ea typeface="+mn-ea"/>
                <a:cs typeface="+mn-cs"/>
              </a:rPr>
              <a:t>3</a:t>
            </a:r>
            <a:r>
              <a:rPr lang="zh-CN" altLang="en-US" sz="1200" kern="1200" dirty="0" smtClean="0">
                <a:solidFill>
                  <a:schemeClr val="tx1"/>
                </a:solidFill>
                <a:latin typeface="+mn-lt"/>
                <a:ea typeface="+mn-ea"/>
                <a:cs typeface="+mn-cs"/>
              </a:rPr>
              <a:t>硬件的搭建。 </a:t>
            </a:r>
          </a:p>
          <a:p>
            <a:r>
              <a:rPr lang="en-US" sz="1200" kern="1200" dirty="0" smtClean="0">
                <a:solidFill>
                  <a:schemeClr val="tx1"/>
                </a:solidFill>
                <a:latin typeface="+mn-lt"/>
                <a:ea typeface="+mn-ea"/>
                <a:cs typeface="+mn-cs"/>
              </a:rPr>
              <a:t>4</a:t>
            </a:r>
            <a:r>
              <a:rPr lang="zh-CN" altLang="en-US" sz="1200" kern="1200" dirty="0" smtClean="0">
                <a:solidFill>
                  <a:schemeClr val="tx1"/>
                </a:solidFill>
                <a:latin typeface="+mn-lt"/>
                <a:ea typeface="+mn-ea"/>
                <a:cs typeface="+mn-cs"/>
              </a:rPr>
              <a:t>系统调试。包括计算机硬件、软件调试，</a:t>
            </a:r>
            <a:r>
              <a:rPr lang="en-US" sz="1200" kern="1200" dirty="0" smtClean="0">
                <a:solidFill>
                  <a:schemeClr val="tx1"/>
                </a:solidFill>
                <a:latin typeface="+mn-lt"/>
                <a:ea typeface="+mn-ea"/>
                <a:cs typeface="+mn-cs"/>
              </a:rPr>
              <a:t>PLC</a:t>
            </a:r>
            <a:r>
              <a:rPr lang="zh-CN" altLang="en-US" sz="1200" kern="1200" dirty="0" smtClean="0">
                <a:solidFill>
                  <a:schemeClr val="tx1"/>
                </a:solidFill>
                <a:latin typeface="+mn-lt"/>
                <a:ea typeface="+mn-ea"/>
                <a:cs typeface="+mn-cs"/>
              </a:rPr>
              <a:t>硬件、软件调试以及系统联调。</a:t>
            </a: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latin typeface="+mn-lt"/>
                <a:ea typeface="+mn-ea"/>
                <a:cs typeface="+mn-cs"/>
              </a:rPr>
              <a:t>    本课题的主要设计任务有三点，一是上位机控制程序的搭建，使用</a:t>
            </a:r>
            <a:r>
              <a:rPr lang="en-US" sz="1200" kern="1200" dirty="0" smtClean="0">
                <a:solidFill>
                  <a:schemeClr val="tx1"/>
                </a:solidFill>
                <a:latin typeface="+mn-lt"/>
                <a:ea typeface="+mn-ea"/>
                <a:cs typeface="+mn-cs"/>
              </a:rPr>
              <a:t>labview</a:t>
            </a:r>
            <a:r>
              <a:rPr lang="zh-CN" altLang="en-US" sz="1200" kern="1200" dirty="0" smtClean="0">
                <a:solidFill>
                  <a:schemeClr val="tx1"/>
                </a:solidFill>
                <a:latin typeface="+mn-lt"/>
                <a:ea typeface="+mn-ea"/>
                <a:cs typeface="+mn-cs"/>
              </a:rPr>
              <a:t>软件内嵌</a:t>
            </a:r>
            <a:r>
              <a:rPr lang="en-US" sz="1200" kern="1200" dirty="0" smtClean="0">
                <a:solidFill>
                  <a:schemeClr val="tx1"/>
                </a:solidFill>
                <a:latin typeface="+mn-lt"/>
                <a:ea typeface="+mn-ea"/>
                <a:cs typeface="+mn-cs"/>
              </a:rPr>
              <a:t>Microsoft Office Access</a:t>
            </a:r>
            <a:r>
              <a:rPr lang="zh-CN" altLang="en-US" sz="1200" kern="1200" dirty="0" smtClean="0">
                <a:solidFill>
                  <a:schemeClr val="tx1"/>
                </a:solidFill>
                <a:latin typeface="+mn-lt"/>
                <a:ea typeface="+mn-ea"/>
                <a:cs typeface="+mn-cs"/>
              </a:rPr>
              <a:t>关系数据库管理系统构建数据库，同时</a:t>
            </a:r>
            <a:r>
              <a:rPr lang="en-US" sz="1200" kern="1200" dirty="0" smtClean="0">
                <a:solidFill>
                  <a:schemeClr val="tx1"/>
                </a:solidFill>
                <a:latin typeface="+mn-lt"/>
                <a:ea typeface="+mn-ea"/>
                <a:cs typeface="+mn-cs"/>
              </a:rPr>
              <a:t>labview</a:t>
            </a:r>
            <a:r>
              <a:rPr lang="zh-CN" altLang="en-US" sz="1200" kern="1200" dirty="0" smtClean="0">
                <a:solidFill>
                  <a:schemeClr val="tx1"/>
                </a:solidFill>
                <a:latin typeface="+mn-lt"/>
                <a:ea typeface="+mn-ea"/>
                <a:cs typeface="+mn-cs"/>
              </a:rPr>
              <a:t>兼具图像可视化功能，可完成标本存入和取出过程的实时动画模拟，</a:t>
            </a:r>
            <a:r>
              <a:rPr lang="en-US" sz="1200" kern="1200" dirty="0" smtClean="0">
                <a:solidFill>
                  <a:schemeClr val="tx1"/>
                </a:solidFill>
                <a:latin typeface="+mn-lt"/>
                <a:ea typeface="+mn-ea"/>
                <a:cs typeface="+mn-cs"/>
              </a:rPr>
              <a:t>labview</a:t>
            </a:r>
            <a:r>
              <a:rPr lang="zh-CN" altLang="en-US" sz="1200" kern="1200" dirty="0" smtClean="0">
                <a:solidFill>
                  <a:schemeClr val="tx1"/>
                </a:solidFill>
                <a:latin typeface="+mn-lt"/>
                <a:ea typeface="+mn-ea"/>
                <a:cs typeface="+mn-cs"/>
              </a:rPr>
              <a:t>具备同下位机可编程控制器的通讯功能，实现对下位机的控制。第二点是可编程控制器控制程序的编写，本课题中使用台达</a:t>
            </a:r>
            <a:r>
              <a:rPr lang="en-US" sz="1200" kern="1200" dirty="0" smtClean="0">
                <a:solidFill>
                  <a:schemeClr val="tx1"/>
                </a:solidFill>
                <a:latin typeface="+mn-lt"/>
                <a:ea typeface="+mn-ea"/>
                <a:cs typeface="+mn-cs"/>
              </a:rPr>
              <a:t>DVP64EH00T3</a:t>
            </a:r>
            <a:r>
              <a:rPr lang="zh-CN" altLang="en-US" sz="1200" kern="1200" dirty="0" smtClean="0">
                <a:solidFill>
                  <a:schemeClr val="tx1"/>
                </a:solidFill>
                <a:latin typeface="+mn-lt"/>
                <a:ea typeface="+mn-ea"/>
                <a:cs typeface="+mn-cs"/>
              </a:rPr>
              <a:t>型号的</a:t>
            </a:r>
            <a:r>
              <a:rPr lang="en-US" sz="1200" kern="1200" dirty="0" smtClean="0">
                <a:solidFill>
                  <a:schemeClr val="tx1"/>
                </a:solidFill>
                <a:latin typeface="+mn-lt"/>
                <a:ea typeface="+mn-ea"/>
                <a:cs typeface="+mn-cs"/>
              </a:rPr>
              <a:t>PLC</a:t>
            </a:r>
            <a:r>
              <a:rPr lang="zh-CN" altLang="en-US" sz="1200" kern="1200" dirty="0" smtClean="0">
                <a:solidFill>
                  <a:schemeClr val="tx1"/>
                </a:solidFill>
                <a:latin typeface="+mn-lt"/>
                <a:ea typeface="+mn-ea"/>
                <a:cs typeface="+mn-cs"/>
              </a:rPr>
              <a:t>，该种</a:t>
            </a:r>
            <a:r>
              <a:rPr lang="en-US" sz="1200" kern="1200" dirty="0" smtClean="0">
                <a:solidFill>
                  <a:schemeClr val="tx1"/>
                </a:solidFill>
                <a:latin typeface="+mn-lt"/>
                <a:ea typeface="+mn-ea"/>
                <a:cs typeface="+mn-cs"/>
              </a:rPr>
              <a:t>PLC</a:t>
            </a:r>
            <a:r>
              <a:rPr lang="zh-CN" altLang="en-US" sz="1200" kern="1200" dirty="0" smtClean="0">
                <a:solidFill>
                  <a:schemeClr val="tx1"/>
                </a:solidFill>
                <a:latin typeface="+mn-lt"/>
                <a:ea typeface="+mn-ea"/>
                <a:cs typeface="+mn-cs"/>
              </a:rPr>
              <a:t>具有</a:t>
            </a:r>
            <a:r>
              <a:rPr lang="en-US" sz="1200" kern="1200" dirty="0" smtClean="0">
                <a:solidFill>
                  <a:schemeClr val="tx1"/>
                </a:solidFill>
                <a:latin typeface="+mn-lt"/>
                <a:ea typeface="+mn-ea"/>
                <a:cs typeface="+mn-cs"/>
              </a:rPr>
              <a:t>64</a:t>
            </a:r>
            <a:r>
              <a:rPr lang="zh-CN" altLang="en-US" sz="1200" kern="1200" dirty="0" smtClean="0">
                <a:solidFill>
                  <a:schemeClr val="tx1"/>
                </a:solidFill>
                <a:latin typeface="+mn-lt"/>
                <a:ea typeface="+mn-ea"/>
                <a:cs typeface="+mn-cs"/>
              </a:rPr>
              <a:t>个引脚，且功能稳定，可以实现对步进电机驱动器的控制。第三点是硬件系统的搭建，硬件系统包括计算机、</a:t>
            </a:r>
            <a:r>
              <a:rPr lang="en-US" sz="1200" kern="1200" dirty="0" smtClean="0">
                <a:solidFill>
                  <a:schemeClr val="tx1"/>
                </a:solidFill>
                <a:latin typeface="+mn-lt"/>
                <a:ea typeface="+mn-ea"/>
                <a:cs typeface="+mn-cs"/>
              </a:rPr>
              <a:t>485/232</a:t>
            </a:r>
            <a:r>
              <a:rPr lang="zh-CN" altLang="en-US" sz="1200" kern="1200" dirty="0" smtClean="0">
                <a:solidFill>
                  <a:schemeClr val="tx1"/>
                </a:solidFill>
                <a:latin typeface="+mn-lt"/>
                <a:ea typeface="+mn-ea"/>
                <a:cs typeface="+mn-cs"/>
              </a:rPr>
              <a:t>转换器、可编程控制器、</a:t>
            </a:r>
            <a:r>
              <a:rPr lang="en-US" sz="1200" kern="1200" dirty="0" smtClean="0">
                <a:solidFill>
                  <a:schemeClr val="tx1"/>
                </a:solidFill>
                <a:latin typeface="+mn-lt"/>
                <a:ea typeface="+mn-ea"/>
                <a:cs typeface="+mn-cs"/>
              </a:rPr>
              <a:t>3</a:t>
            </a:r>
            <a:r>
              <a:rPr lang="zh-CN" altLang="en-US" sz="1200" kern="1200" dirty="0" smtClean="0">
                <a:solidFill>
                  <a:schemeClr val="tx1"/>
                </a:solidFill>
                <a:latin typeface="+mn-lt"/>
                <a:ea typeface="+mn-ea"/>
                <a:cs typeface="+mn-cs"/>
              </a:rPr>
              <a:t>个步进电机及与之配套的步进电机驱动器。</a:t>
            </a:r>
          </a:p>
          <a:p>
            <a:endParaRPr lang="zh-CN" altLang="en-US" dirty="0"/>
          </a:p>
        </p:txBody>
      </p:sp>
      <p:sp>
        <p:nvSpPr>
          <p:cNvPr id="4" name="灯片编号占位符 3"/>
          <p:cNvSpPr>
            <a:spLocks noGrp="1"/>
          </p:cNvSpPr>
          <p:nvPr>
            <p:ph type="sldNum" sz="quarter" idx="10"/>
          </p:nvPr>
        </p:nvSpPr>
        <p:spPr/>
        <p:txBody>
          <a:bodyPr/>
          <a:lstStyle/>
          <a:p>
            <a:fld id="{DFB48051-8954-4821-A511-46FBCA123F6D}" type="slidenum">
              <a:rPr lang="zh-CN" altLang="en-US" smtClean="0"/>
              <a:pPr/>
              <a:t>6</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pPr>
              <a:defRPr/>
            </a:pPr>
            <a:fld id="{95F2C53E-BC1E-48E5-BE56-1F30F070EF66}" type="datetime1">
              <a:rPr lang="zh-CN" altLang="en-US" smtClean="0"/>
              <a:pPr>
                <a:defRPr/>
              </a:pPr>
              <a:t>2019/9/19</a:t>
            </a:fld>
            <a:endParaRPr lang="en-US" altLang="zh-CN" dirty="0"/>
          </a:p>
        </p:txBody>
      </p:sp>
      <p:sp>
        <p:nvSpPr>
          <p:cNvPr id="5" name="页脚占位符 4"/>
          <p:cNvSpPr>
            <a:spLocks noGrp="1"/>
          </p:cNvSpPr>
          <p:nvPr>
            <p:ph type="ftr" sz="quarter" idx="11"/>
          </p:nvPr>
        </p:nvSpPr>
        <p:spPr/>
        <p:txBody>
          <a:bodyPr/>
          <a:lstStyle/>
          <a:p>
            <a:pPr>
              <a:defRPr/>
            </a:pPr>
            <a:endParaRPr lang="en-US" altLang="zh-CN"/>
          </a:p>
        </p:txBody>
      </p:sp>
      <p:sp>
        <p:nvSpPr>
          <p:cNvPr id="6" name="灯片编号占位符 5"/>
          <p:cNvSpPr>
            <a:spLocks noGrp="1"/>
          </p:cNvSpPr>
          <p:nvPr>
            <p:ph type="sldNum" sz="quarter" idx="12"/>
          </p:nvPr>
        </p:nvSpPr>
        <p:spPr/>
        <p:txBody>
          <a:bodyPr/>
          <a:lstStyle/>
          <a:p>
            <a:pPr>
              <a:defRPr/>
            </a:pPr>
            <a:fld id="{247DE525-7136-4DA9-A3BF-7990648C7F50}" type="slidenum">
              <a:rPr lang="en-US" altLang="zh-CN" smtClean="0"/>
              <a:pPr>
                <a:defRPr/>
              </a:pPr>
              <a:t>‹#›</a:t>
            </a:fld>
            <a:endParaRPr lang="en-US" altLang="zh-CN" dirty="0"/>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fontAlgn="base">
              <a:spcBef>
                <a:spcPct val="0"/>
              </a:spcBef>
              <a:spcAft>
                <a:spcPct val="0"/>
              </a:spcAft>
              <a:defRPr/>
            </a:pPr>
            <a:fld id="{1D1B1B5B-96A1-4292-9FA1-926691C0585C}" type="datetime1">
              <a:rPr lang="zh-CN" altLang="en-US" smtClean="0">
                <a:solidFill>
                  <a:srgbClr val="FFFFFF"/>
                </a:solidFill>
              </a:rPr>
              <a:pPr fontAlgn="base">
                <a:spcBef>
                  <a:spcPct val="0"/>
                </a:spcBef>
                <a:spcAft>
                  <a:spcPct val="0"/>
                </a:spcAft>
                <a:defRPr/>
              </a:pPr>
              <a:t>2019/9/19</a:t>
            </a:fld>
            <a:endParaRPr lang="en-US" altLang="zh-CN">
              <a:solidFill>
                <a:srgbClr val="FFFFFF"/>
              </a:solidFill>
            </a:endParaRPr>
          </a:p>
        </p:txBody>
      </p:sp>
      <p:sp>
        <p:nvSpPr>
          <p:cNvPr id="5" name="页脚占位符 4"/>
          <p:cNvSpPr>
            <a:spLocks noGrp="1"/>
          </p:cNvSpPr>
          <p:nvPr>
            <p:ph type="ftr" sz="quarter" idx="11"/>
          </p:nvPr>
        </p:nvSpPr>
        <p:spPr/>
        <p:txBody>
          <a:bodyPr/>
          <a:lstStyle/>
          <a:p>
            <a:pPr fontAlgn="base">
              <a:spcBef>
                <a:spcPct val="0"/>
              </a:spcBef>
              <a:spcAft>
                <a:spcPct val="0"/>
              </a:spcAft>
              <a:defRPr/>
            </a:pPr>
            <a:endParaRPr lang="en-US" altLang="zh-CN">
              <a:solidFill>
                <a:srgbClr val="000000"/>
              </a:solidFill>
            </a:endParaRPr>
          </a:p>
        </p:txBody>
      </p:sp>
      <p:sp>
        <p:nvSpPr>
          <p:cNvPr id="6" name="灯片编号占位符 5"/>
          <p:cNvSpPr>
            <a:spLocks noGrp="1"/>
          </p:cNvSpPr>
          <p:nvPr>
            <p:ph type="sldNum" sz="quarter" idx="12"/>
          </p:nvPr>
        </p:nvSpPr>
        <p:spPr/>
        <p:txBody>
          <a:bodyPr/>
          <a:lstStyle/>
          <a:p>
            <a:pPr algn="ctr" fontAlgn="base">
              <a:spcBef>
                <a:spcPct val="0"/>
              </a:spcBef>
              <a:spcAft>
                <a:spcPct val="0"/>
              </a:spcAft>
              <a:defRPr/>
            </a:pPr>
            <a:fld id="{C7D5C3F2-1863-4E65-9AC9-3952DAE87CA2}" type="slidenum">
              <a:rPr lang="zh-CN" altLang="en-US" smtClean="0">
                <a:solidFill>
                  <a:srgbClr val="000000"/>
                </a:solidFill>
              </a:rPr>
              <a:pPr algn="ctr" fontAlgn="base">
                <a:spcBef>
                  <a:spcPct val="0"/>
                </a:spcBef>
                <a:spcAft>
                  <a:spcPct val="0"/>
                </a:spcAft>
                <a:defRPr/>
              </a:pPr>
              <a:t>‹#›</a:t>
            </a:fld>
            <a:endParaRPr lang="en-US" altLang="zh-CN">
              <a:solidFill>
                <a:srgbClr val="000000"/>
              </a:solidFill>
            </a:endParaRPr>
          </a:p>
        </p:txBody>
      </p:sp>
    </p:spTree>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fontAlgn="base">
              <a:spcBef>
                <a:spcPct val="0"/>
              </a:spcBef>
              <a:spcAft>
                <a:spcPct val="0"/>
              </a:spcAft>
              <a:defRPr/>
            </a:pPr>
            <a:fld id="{8E0C761E-98D7-48CA-8EA7-4B5B9F465A95}" type="datetime1">
              <a:rPr lang="zh-CN" altLang="en-US" smtClean="0">
                <a:solidFill>
                  <a:srgbClr val="FFFFFF"/>
                </a:solidFill>
              </a:rPr>
              <a:pPr fontAlgn="base">
                <a:spcBef>
                  <a:spcPct val="0"/>
                </a:spcBef>
                <a:spcAft>
                  <a:spcPct val="0"/>
                </a:spcAft>
                <a:defRPr/>
              </a:pPr>
              <a:t>2019/9/19</a:t>
            </a:fld>
            <a:endParaRPr lang="en-US" altLang="zh-CN">
              <a:solidFill>
                <a:srgbClr val="FFFFFF"/>
              </a:solidFill>
            </a:endParaRPr>
          </a:p>
        </p:txBody>
      </p:sp>
      <p:sp>
        <p:nvSpPr>
          <p:cNvPr id="5" name="页脚占位符 4"/>
          <p:cNvSpPr>
            <a:spLocks noGrp="1"/>
          </p:cNvSpPr>
          <p:nvPr>
            <p:ph type="ftr" sz="quarter" idx="11"/>
          </p:nvPr>
        </p:nvSpPr>
        <p:spPr/>
        <p:txBody>
          <a:bodyPr/>
          <a:lstStyle/>
          <a:p>
            <a:pPr fontAlgn="base">
              <a:spcBef>
                <a:spcPct val="0"/>
              </a:spcBef>
              <a:spcAft>
                <a:spcPct val="0"/>
              </a:spcAft>
              <a:defRPr/>
            </a:pPr>
            <a:endParaRPr lang="en-US" altLang="zh-CN">
              <a:solidFill>
                <a:srgbClr val="000000"/>
              </a:solidFill>
            </a:endParaRPr>
          </a:p>
        </p:txBody>
      </p:sp>
      <p:sp>
        <p:nvSpPr>
          <p:cNvPr id="6" name="灯片编号占位符 5"/>
          <p:cNvSpPr>
            <a:spLocks noGrp="1"/>
          </p:cNvSpPr>
          <p:nvPr>
            <p:ph type="sldNum" sz="quarter" idx="12"/>
          </p:nvPr>
        </p:nvSpPr>
        <p:spPr/>
        <p:txBody>
          <a:bodyPr/>
          <a:lstStyle/>
          <a:p>
            <a:pPr algn="ctr" fontAlgn="base">
              <a:spcBef>
                <a:spcPct val="0"/>
              </a:spcBef>
              <a:spcAft>
                <a:spcPct val="0"/>
              </a:spcAft>
              <a:defRPr/>
            </a:pPr>
            <a:fld id="{C7D5C3F2-1863-4E65-9AC9-3952DAE87CA2}" type="slidenum">
              <a:rPr lang="zh-CN" altLang="en-US" smtClean="0">
                <a:solidFill>
                  <a:srgbClr val="000000"/>
                </a:solidFill>
              </a:rPr>
              <a:pPr algn="ctr" fontAlgn="base">
                <a:spcBef>
                  <a:spcPct val="0"/>
                </a:spcBef>
                <a:spcAft>
                  <a:spcPct val="0"/>
                </a:spcAft>
                <a:defRPr/>
              </a:pPr>
              <a:t>‹#›</a:t>
            </a:fld>
            <a:endParaRPr lang="en-US" altLang="zh-CN">
              <a:solidFill>
                <a:srgbClr val="000000"/>
              </a:solidFill>
            </a:endParaRPr>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a:xfrm>
            <a:off x="0" y="6196809"/>
            <a:ext cx="2133600" cy="365125"/>
          </a:xfrm>
        </p:spPr>
        <p:txBody>
          <a:bodyPr/>
          <a:lstStyle>
            <a:lvl1pPr>
              <a:defRPr>
                <a:solidFill>
                  <a:schemeClr val="tx1"/>
                </a:solidFill>
              </a:defRPr>
            </a:lvl1pPr>
          </a:lstStyle>
          <a:p>
            <a:pPr>
              <a:defRPr/>
            </a:pPr>
            <a:fld id="{4FEBD853-6562-46B1-B2E4-93CA3F353EE9}" type="datetime1">
              <a:rPr lang="zh-CN" altLang="en-US" smtClean="0"/>
              <a:pPr>
                <a:defRPr/>
              </a:pPr>
              <a:t>2019/9/19</a:t>
            </a:fld>
            <a:endParaRPr lang="en-US" altLang="zh-CN" dirty="0"/>
          </a:p>
        </p:txBody>
      </p:sp>
      <p:sp>
        <p:nvSpPr>
          <p:cNvPr id="5" name="页脚占位符 4"/>
          <p:cNvSpPr>
            <a:spLocks noGrp="1"/>
          </p:cNvSpPr>
          <p:nvPr>
            <p:ph type="ftr" sz="quarter" idx="11"/>
          </p:nvPr>
        </p:nvSpPr>
        <p:spPr/>
        <p:txBody>
          <a:bodyPr/>
          <a:lstStyle/>
          <a:p>
            <a:pPr>
              <a:defRPr/>
            </a:pPr>
            <a:endParaRPr lang="en-US" altLang="zh-CN">
              <a:solidFill>
                <a:srgbClr val="000000"/>
              </a:solidFill>
            </a:endParaRPr>
          </a:p>
        </p:txBody>
      </p:sp>
      <p:sp>
        <p:nvSpPr>
          <p:cNvPr id="6" name="灯片编号占位符 5"/>
          <p:cNvSpPr>
            <a:spLocks noGrp="1"/>
          </p:cNvSpPr>
          <p:nvPr>
            <p:ph type="sldNum" sz="quarter" idx="12"/>
          </p:nvPr>
        </p:nvSpPr>
        <p:spPr/>
        <p:txBody>
          <a:bodyPr/>
          <a:lstStyle/>
          <a:p>
            <a:pPr>
              <a:defRPr/>
            </a:pPr>
            <a:fld id="{B68E16F0-5F72-4A40-A97C-99E69259EAA4}" type="slidenum">
              <a:rPr lang="zh-CN" altLang="en-US" smtClean="0">
                <a:solidFill>
                  <a:srgbClr val="000000"/>
                </a:solidFill>
              </a:rPr>
              <a:pPr>
                <a:defRPr/>
              </a:pPr>
              <a:t>‹#›</a:t>
            </a:fld>
            <a:endParaRPr lang="en-US" altLang="zh-CN">
              <a:solidFill>
                <a:srgbClr val="000000"/>
              </a:solidFill>
            </a:endParaRPr>
          </a:p>
        </p:txBody>
      </p:sp>
    </p:spTree>
  </p:cSld>
  <p:clrMapOvr>
    <a:masterClrMapping/>
  </p:clrMapOvr>
  <p:transition spd="slow">
    <p:pull dir="ru"/>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pPr fontAlgn="base">
              <a:spcBef>
                <a:spcPct val="0"/>
              </a:spcBef>
              <a:spcAft>
                <a:spcPct val="0"/>
              </a:spcAft>
              <a:defRPr/>
            </a:pPr>
            <a:fld id="{EBBCA240-5770-4C30-95FD-D54BB04EFB3D}" type="datetime1">
              <a:rPr lang="zh-CN" altLang="en-US" smtClean="0">
                <a:solidFill>
                  <a:srgbClr val="FFFFFF"/>
                </a:solidFill>
              </a:rPr>
              <a:pPr fontAlgn="base">
                <a:spcBef>
                  <a:spcPct val="0"/>
                </a:spcBef>
                <a:spcAft>
                  <a:spcPct val="0"/>
                </a:spcAft>
                <a:defRPr/>
              </a:pPr>
              <a:t>2019/9/19</a:t>
            </a:fld>
            <a:endParaRPr lang="en-US" altLang="zh-CN">
              <a:solidFill>
                <a:srgbClr val="FFFFFF"/>
              </a:solidFill>
            </a:endParaRPr>
          </a:p>
        </p:txBody>
      </p:sp>
      <p:sp>
        <p:nvSpPr>
          <p:cNvPr id="5" name="页脚占位符 4"/>
          <p:cNvSpPr>
            <a:spLocks noGrp="1"/>
          </p:cNvSpPr>
          <p:nvPr>
            <p:ph type="ftr" sz="quarter" idx="11"/>
          </p:nvPr>
        </p:nvSpPr>
        <p:spPr/>
        <p:txBody>
          <a:bodyPr/>
          <a:lstStyle/>
          <a:p>
            <a:pPr fontAlgn="base">
              <a:spcBef>
                <a:spcPct val="0"/>
              </a:spcBef>
              <a:spcAft>
                <a:spcPct val="0"/>
              </a:spcAft>
              <a:defRPr/>
            </a:pPr>
            <a:endParaRPr lang="en-US" altLang="zh-CN">
              <a:solidFill>
                <a:srgbClr val="000000"/>
              </a:solidFill>
            </a:endParaRPr>
          </a:p>
        </p:txBody>
      </p:sp>
      <p:sp>
        <p:nvSpPr>
          <p:cNvPr id="6" name="灯片编号占位符 5"/>
          <p:cNvSpPr>
            <a:spLocks noGrp="1"/>
          </p:cNvSpPr>
          <p:nvPr>
            <p:ph type="sldNum" sz="quarter" idx="12"/>
          </p:nvPr>
        </p:nvSpPr>
        <p:spPr/>
        <p:txBody>
          <a:bodyPr/>
          <a:lstStyle/>
          <a:p>
            <a:pPr algn="ctr" fontAlgn="base">
              <a:spcBef>
                <a:spcPct val="0"/>
              </a:spcBef>
              <a:spcAft>
                <a:spcPct val="0"/>
              </a:spcAft>
              <a:defRPr/>
            </a:pPr>
            <a:fld id="{C7D5C3F2-1863-4E65-9AC9-3952DAE87CA2}" type="slidenum">
              <a:rPr lang="zh-CN" altLang="en-US" smtClean="0">
                <a:solidFill>
                  <a:srgbClr val="000000"/>
                </a:solidFill>
              </a:rPr>
              <a:pPr algn="ctr" fontAlgn="base">
                <a:spcBef>
                  <a:spcPct val="0"/>
                </a:spcBef>
                <a:spcAft>
                  <a:spcPct val="0"/>
                </a:spcAft>
                <a:defRPr/>
              </a:pPr>
              <a:t>‹#›</a:t>
            </a:fld>
            <a:endParaRPr lang="en-US" altLang="zh-CN">
              <a:solidFill>
                <a:srgbClr val="000000"/>
              </a:solidFill>
            </a:endParaRPr>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pPr fontAlgn="base">
              <a:spcBef>
                <a:spcPct val="0"/>
              </a:spcBef>
              <a:spcAft>
                <a:spcPct val="0"/>
              </a:spcAft>
              <a:defRPr/>
            </a:pPr>
            <a:fld id="{C89DB7FB-3F28-4B5E-833F-0A81DD75373F}" type="datetime1">
              <a:rPr lang="zh-CN" altLang="en-US" smtClean="0">
                <a:solidFill>
                  <a:srgbClr val="FFFFFF"/>
                </a:solidFill>
              </a:rPr>
              <a:pPr fontAlgn="base">
                <a:spcBef>
                  <a:spcPct val="0"/>
                </a:spcBef>
                <a:spcAft>
                  <a:spcPct val="0"/>
                </a:spcAft>
                <a:defRPr/>
              </a:pPr>
              <a:t>2019/9/19</a:t>
            </a:fld>
            <a:endParaRPr lang="en-US" altLang="zh-CN">
              <a:solidFill>
                <a:srgbClr val="FFFFFF"/>
              </a:solidFill>
            </a:endParaRPr>
          </a:p>
        </p:txBody>
      </p:sp>
      <p:sp>
        <p:nvSpPr>
          <p:cNvPr id="6" name="页脚占位符 5"/>
          <p:cNvSpPr>
            <a:spLocks noGrp="1"/>
          </p:cNvSpPr>
          <p:nvPr>
            <p:ph type="ftr" sz="quarter" idx="11"/>
          </p:nvPr>
        </p:nvSpPr>
        <p:spPr/>
        <p:txBody>
          <a:bodyPr/>
          <a:lstStyle/>
          <a:p>
            <a:pPr fontAlgn="base">
              <a:spcBef>
                <a:spcPct val="0"/>
              </a:spcBef>
              <a:spcAft>
                <a:spcPct val="0"/>
              </a:spcAft>
              <a:defRPr/>
            </a:pPr>
            <a:endParaRPr lang="en-US" altLang="zh-CN">
              <a:solidFill>
                <a:srgbClr val="000000"/>
              </a:solidFill>
            </a:endParaRPr>
          </a:p>
        </p:txBody>
      </p:sp>
      <p:sp>
        <p:nvSpPr>
          <p:cNvPr id="7" name="灯片编号占位符 6"/>
          <p:cNvSpPr>
            <a:spLocks noGrp="1"/>
          </p:cNvSpPr>
          <p:nvPr>
            <p:ph type="sldNum" sz="quarter" idx="12"/>
          </p:nvPr>
        </p:nvSpPr>
        <p:spPr/>
        <p:txBody>
          <a:bodyPr/>
          <a:lstStyle/>
          <a:p>
            <a:pPr algn="ctr" fontAlgn="base">
              <a:spcBef>
                <a:spcPct val="0"/>
              </a:spcBef>
              <a:spcAft>
                <a:spcPct val="0"/>
              </a:spcAft>
              <a:defRPr/>
            </a:pPr>
            <a:fld id="{C7D5C3F2-1863-4E65-9AC9-3952DAE87CA2}" type="slidenum">
              <a:rPr lang="zh-CN" altLang="en-US" smtClean="0">
                <a:solidFill>
                  <a:srgbClr val="000000"/>
                </a:solidFill>
              </a:rPr>
              <a:pPr algn="ctr" fontAlgn="base">
                <a:spcBef>
                  <a:spcPct val="0"/>
                </a:spcBef>
                <a:spcAft>
                  <a:spcPct val="0"/>
                </a:spcAft>
                <a:defRPr/>
              </a:pPr>
              <a:t>‹#›</a:t>
            </a:fld>
            <a:endParaRPr lang="en-US" altLang="zh-CN">
              <a:solidFill>
                <a:srgbClr val="000000"/>
              </a:solidFill>
            </a:endParaRPr>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pPr fontAlgn="base">
              <a:spcBef>
                <a:spcPct val="0"/>
              </a:spcBef>
              <a:spcAft>
                <a:spcPct val="0"/>
              </a:spcAft>
              <a:defRPr/>
            </a:pPr>
            <a:fld id="{83BC3CE0-7ECC-42C3-91F1-48B52825FD41}" type="datetime1">
              <a:rPr lang="zh-CN" altLang="en-US" smtClean="0">
                <a:solidFill>
                  <a:srgbClr val="FFFFFF"/>
                </a:solidFill>
              </a:rPr>
              <a:pPr fontAlgn="base">
                <a:spcBef>
                  <a:spcPct val="0"/>
                </a:spcBef>
                <a:spcAft>
                  <a:spcPct val="0"/>
                </a:spcAft>
                <a:defRPr/>
              </a:pPr>
              <a:t>2019/9/19</a:t>
            </a:fld>
            <a:endParaRPr lang="en-US" altLang="zh-CN">
              <a:solidFill>
                <a:srgbClr val="FFFFFF"/>
              </a:solidFill>
            </a:endParaRPr>
          </a:p>
        </p:txBody>
      </p:sp>
      <p:sp>
        <p:nvSpPr>
          <p:cNvPr id="8" name="页脚占位符 7"/>
          <p:cNvSpPr>
            <a:spLocks noGrp="1"/>
          </p:cNvSpPr>
          <p:nvPr>
            <p:ph type="ftr" sz="quarter" idx="11"/>
          </p:nvPr>
        </p:nvSpPr>
        <p:spPr/>
        <p:txBody>
          <a:bodyPr/>
          <a:lstStyle/>
          <a:p>
            <a:pPr fontAlgn="base">
              <a:spcBef>
                <a:spcPct val="0"/>
              </a:spcBef>
              <a:spcAft>
                <a:spcPct val="0"/>
              </a:spcAft>
              <a:defRPr/>
            </a:pPr>
            <a:endParaRPr lang="en-US" altLang="zh-CN">
              <a:solidFill>
                <a:srgbClr val="000000"/>
              </a:solidFill>
            </a:endParaRPr>
          </a:p>
        </p:txBody>
      </p:sp>
      <p:sp>
        <p:nvSpPr>
          <p:cNvPr id="9" name="灯片编号占位符 8"/>
          <p:cNvSpPr>
            <a:spLocks noGrp="1"/>
          </p:cNvSpPr>
          <p:nvPr>
            <p:ph type="sldNum" sz="quarter" idx="12"/>
          </p:nvPr>
        </p:nvSpPr>
        <p:spPr/>
        <p:txBody>
          <a:bodyPr/>
          <a:lstStyle/>
          <a:p>
            <a:pPr algn="ctr" fontAlgn="base">
              <a:spcBef>
                <a:spcPct val="0"/>
              </a:spcBef>
              <a:spcAft>
                <a:spcPct val="0"/>
              </a:spcAft>
              <a:defRPr/>
            </a:pPr>
            <a:fld id="{C7D5C3F2-1863-4E65-9AC9-3952DAE87CA2}" type="slidenum">
              <a:rPr lang="zh-CN" altLang="en-US" smtClean="0">
                <a:solidFill>
                  <a:srgbClr val="000000"/>
                </a:solidFill>
              </a:rPr>
              <a:pPr algn="ctr" fontAlgn="base">
                <a:spcBef>
                  <a:spcPct val="0"/>
                </a:spcBef>
                <a:spcAft>
                  <a:spcPct val="0"/>
                </a:spcAft>
                <a:defRPr/>
              </a:pPr>
              <a:t>‹#›</a:t>
            </a:fld>
            <a:endParaRPr lang="en-US" altLang="zh-CN">
              <a:solidFill>
                <a:srgbClr val="000000"/>
              </a:solidFill>
            </a:endParaRPr>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pPr fontAlgn="base">
              <a:spcBef>
                <a:spcPct val="0"/>
              </a:spcBef>
              <a:spcAft>
                <a:spcPct val="0"/>
              </a:spcAft>
              <a:defRPr/>
            </a:pPr>
            <a:fld id="{F1003BB3-FF65-4113-861B-C0EEAD1FBE31}" type="datetime1">
              <a:rPr lang="zh-CN" altLang="en-US" smtClean="0">
                <a:solidFill>
                  <a:srgbClr val="FFFFFF"/>
                </a:solidFill>
              </a:rPr>
              <a:pPr fontAlgn="base">
                <a:spcBef>
                  <a:spcPct val="0"/>
                </a:spcBef>
                <a:spcAft>
                  <a:spcPct val="0"/>
                </a:spcAft>
                <a:defRPr/>
              </a:pPr>
              <a:t>2019/9/19</a:t>
            </a:fld>
            <a:endParaRPr lang="en-US" altLang="zh-CN">
              <a:solidFill>
                <a:srgbClr val="FFFFFF"/>
              </a:solidFill>
            </a:endParaRPr>
          </a:p>
        </p:txBody>
      </p:sp>
      <p:sp>
        <p:nvSpPr>
          <p:cNvPr id="4" name="页脚占位符 3"/>
          <p:cNvSpPr>
            <a:spLocks noGrp="1"/>
          </p:cNvSpPr>
          <p:nvPr>
            <p:ph type="ftr" sz="quarter" idx="11"/>
          </p:nvPr>
        </p:nvSpPr>
        <p:spPr/>
        <p:txBody>
          <a:bodyPr/>
          <a:lstStyle/>
          <a:p>
            <a:pPr fontAlgn="base">
              <a:spcBef>
                <a:spcPct val="0"/>
              </a:spcBef>
              <a:spcAft>
                <a:spcPct val="0"/>
              </a:spcAft>
              <a:defRPr/>
            </a:pPr>
            <a:endParaRPr lang="en-US" altLang="zh-CN">
              <a:solidFill>
                <a:srgbClr val="000000"/>
              </a:solidFill>
            </a:endParaRPr>
          </a:p>
        </p:txBody>
      </p:sp>
      <p:sp>
        <p:nvSpPr>
          <p:cNvPr id="5" name="灯片编号占位符 4"/>
          <p:cNvSpPr>
            <a:spLocks noGrp="1"/>
          </p:cNvSpPr>
          <p:nvPr>
            <p:ph type="sldNum" sz="quarter" idx="12"/>
          </p:nvPr>
        </p:nvSpPr>
        <p:spPr/>
        <p:txBody>
          <a:bodyPr/>
          <a:lstStyle/>
          <a:p>
            <a:pPr algn="ctr" fontAlgn="base">
              <a:spcBef>
                <a:spcPct val="0"/>
              </a:spcBef>
              <a:spcAft>
                <a:spcPct val="0"/>
              </a:spcAft>
              <a:defRPr/>
            </a:pPr>
            <a:fld id="{C7D5C3F2-1863-4E65-9AC9-3952DAE87CA2}" type="slidenum">
              <a:rPr lang="zh-CN" altLang="en-US" smtClean="0">
                <a:solidFill>
                  <a:srgbClr val="000000"/>
                </a:solidFill>
              </a:rPr>
              <a:pPr algn="ctr" fontAlgn="base">
                <a:spcBef>
                  <a:spcPct val="0"/>
                </a:spcBef>
                <a:spcAft>
                  <a:spcPct val="0"/>
                </a:spcAft>
                <a:defRPr/>
              </a:pPr>
              <a:t>‹#›</a:t>
            </a:fld>
            <a:endParaRPr lang="en-US" altLang="zh-CN">
              <a:solidFill>
                <a:srgbClr val="000000"/>
              </a:solidFill>
            </a:endParaRPr>
          </a:p>
        </p:txBody>
      </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a:defRPr/>
            </a:pPr>
            <a:fld id="{DA6CB4E6-5E94-4000-A134-D305F6BD51DC}" type="datetime1">
              <a:rPr lang="zh-CN" altLang="en-US" smtClean="0">
                <a:solidFill>
                  <a:srgbClr val="000000"/>
                </a:solidFill>
              </a:rPr>
              <a:pPr>
                <a:defRPr/>
              </a:pPr>
              <a:t>2019/9/19</a:t>
            </a:fld>
            <a:endParaRPr lang="en-US" altLang="zh-CN" dirty="0">
              <a:solidFill>
                <a:srgbClr val="000000"/>
              </a:solidFill>
            </a:endParaRPr>
          </a:p>
        </p:txBody>
      </p:sp>
      <p:sp>
        <p:nvSpPr>
          <p:cNvPr id="3" name="页脚占位符 2"/>
          <p:cNvSpPr>
            <a:spLocks noGrp="1"/>
          </p:cNvSpPr>
          <p:nvPr>
            <p:ph type="ftr" sz="quarter" idx="11"/>
          </p:nvPr>
        </p:nvSpPr>
        <p:spPr/>
        <p:txBody>
          <a:bodyPr/>
          <a:lstStyle/>
          <a:p>
            <a:pPr>
              <a:defRPr/>
            </a:pPr>
            <a:endParaRPr lang="en-US" altLang="zh-CN">
              <a:solidFill>
                <a:srgbClr val="000000"/>
              </a:solidFill>
            </a:endParaRPr>
          </a:p>
        </p:txBody>
      </p:sp>
      <p:sp>
        <p:nvSpPr>
          <p:cNvPr id="4" name="灯片编号占位符 3"/>
          <p:cNvSpPr>
            <a:spLocks noGrp="1"/>
          </p:cNvSpPr>
          <p:nvPr>
            <p:ph type="sldNum" sz="quarter" idx="12"/>
          </p:nvPr>
        </p:nvSpPr>
        <p:spPr/>
        <p:txBody>
          <a:bodyPr/>
          <a:lstStyle/>
          <a:p>
            <a:pPr>
              <a:defRPr/>
            </a:pPr>
            <a:fld id="{DED3788F-03AD-4551-A102-B83DC7AAB41D}" type="slidenum">
              <a:rPr lang="en-US" altLang="zh-CN" smtClean="0">
                <a:solidFill>
                  <a:srgbClr val="000000"/>
                </a:solidFill>
              </a:rPr>
              <a:pPr>
                <a:defRPr/>
              </a:pPr>
              <a:t>‹#›</a:t>
            </a:fld>
            <a:endParaRPr lang="en-US" altLang="zh-CN">
              <a:solidFill>
                <a:srgbClr val="000000"/>
              </a:solidFill>
            </a:endParaRPr>
          </a:p>
        </p:txBody>
      </p:sp>
      <p:pic>
        <p:nvPicPr>
          <p:cNvPr id="5" name="图片 4" descr="校徽1.jpg"/>
          <p:cNvPicPr>
            <a:picLocks noChangeAspect="1"/>
          </p:cNvPicPr>
          <p:nvPr userDrawn="1"/>
        </p:nvPicPr>
        <p:blipFill>
          <a:blip r:embed="rId2" cstate="print">
            <a:clrChange>
              <a:clrFrom>
                <a:srgbClr val="FDFDFB"/>
              </a:clrFrom>
              <a:clrTo>
                <a:srgbClr val="FDFDFB">
                  <a:alpha val="0"/>
                </a:srgbClr>
              </a:clrTo>
            </a:clrChange>
          </a:blip>
          <a:stretch>
            <a:fillRect/>
          </a:stretch>
        </p:blipFill>
        <p:spPr>
          <a:xfrm>
            <a:off x="8244408" y="5805264"/>
            <a:ext cx="634101" cy="64122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nodeType="withEffect">
                                  <p:stCondLst>
                                    <p:cond delay="1000"/>
                                  </p:stCondLst>
                                  <p:childTnLst>
                                    <p:animRot by="21600000">
                                      <p:cBhvr>
                                        <p:cTn id="6" dur="2000" fill="hold"/>
                                        <p:tgtEl>
                                          <p:spTgt spid="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pPr fontAlgn="base">
              <a:spcBef>
                <a:spcPct val="0"/>
              </a:spcBef>
              <a:spcAft>
                <a:spcPct val="0"/>
              </a:spcAft>
              <a:defRPr/>
            </a:pPr>
            <a:fld id="{93A288E5-6D52-464C-8C48-3BAE42972B6F}" type="datetime1">
              <a:rPr lang="zh-CN" altLang="en-US" smtClean="0">
                <a:solidFill>
                  <a:srgbClr val="FFFFFF"/>
                </a:solidFill>
              </a:rPr>
              <a:pPr fontAlgn="base">
                <a:spcBef>
                  <a:spcPct val="0"/>
                </a:spcBef>
                <a:spcAft>
                  <a:spcPct val="0"/>
                </a:spcAft>
                <a:defRPr/>
              </a:pPr>
              <a:t>2019/9/19</a:t>
            </a:fld>
            <a:endParaRPr lang="en-US" altLang="zh-CN">
              <a:solidFill>
                <a:srgbClr val="FFFFFF"/>
              </a:solidFill>
            </a:endParaRPr>
          </a:p>
        </p:txBody>
      </p:sp>
      <p:sp>
        <p:nvSpPr>
          <p:cNvPr id="6" name="页脚占位符 5"/>
          <p:cNvSpPr>
            <a:spLocks noGrp="1"/>
          </p:cNvSpPr>
          <p:nvPr>
            <p:ph type="ftr" sz="quarter" idx="11"/>
          </p:nvPr>
        </p:nvSpPr>
        <p:spPr/>
        <p:txBody>
          <a:bodyPr/>
          <a:lstStyle/>
          <a:p>
            <a:pPr fontAlgn="base">
              <a:spcBef>
                <a:spcPct val="0"/>
              </a:spcBef>
              <a:spcAft>
                <a:spcPct val="0"/>
              </a:spcAft>
              <a:defRPr/>
            </a:pPr>
            <a:endParaRPr lang="en-US" altLang="zh-CN">
              <a:solidFill>
                <a:srgbClr val="000000"/>
              </a:solidFill>
            </a:endParaRPr>
          </a:p>
        </p:txBody>
      </p:sp>
      <p:sp>
        <p:nvSpPr>
          <p:cNvPr id="7" name="灯片编号占位符 6"/>
          <p:cNvSpPr>
            <a:spLocks noGrp="1"/>
          </p:cNvSpPr>
          <p:nvPr>
            <p:ph type="sldNum" sz="quarter" idx="12"/>
          </p:nvPr>
        </p:nvSpPr>
        <p:spPr/>
        <p:txBody>
          <a:bodyPr/>
          <a:lstStyle/>
          <a:p>
            <a:pPr algn="ctr" fontAlgn="base">
              <a:spcBef>
                <a:spcPct val="0"/>
              </a:spcBef>
              <a:spcAft>
                <a:spcPct val="0"/>
              </a:spcAft>
              <a:defRPr/>
            </a:pPr>
            <a:fld id="{C7D5C3F2-1863-4E65-9AC9-3952DAE87CA2}" type="slidenum">
              <a:rPr lang="zh-CN" altLang="en-US" smtClean="0">
                <a:solidFill>
                  <a:srgbClr val="000000"/>
                </a:solidFill>
              </a:rPr>
              <a:pPr algn="ctr" fontAlgn="base">
                <a:spcBef>
                  <a:spcPct val="0"/>
                </a:spcBef>
                <a:spcAft>
                  <a:spcPct val="0"/>
                </a:spcAft>
                <a:defRPr/>
              </a:pPr>
              <a:t>‹#›</a:t>
            </a:fld>
            <a:endParaRPr lang="en-US" altLang="zh-CN">
              <a:solidFill>
                <a:srgbClr val="000000"/>
              </a:solidFill>
            </a:endParaRPr>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pPr fontAlgn="base">
              <a:spcBef>
                <a:spcPct val="0"/>
              </a:spcBef>
              <a:spcAft>
                <a:spcPct val="0"/>
              </a:spcAft>
              <a:defRPr/>
            </a:pPr>
            <a:fld id="{BB5CD72F-AE18-4513-9B30-960D9C8D7E28}" type="datetime1">
              <a:rPr lang="zh-CN" altLang="en-US" smtClean="0">
                <a:solidFill>
                  <a:srgbClr val="FFFFFF"/>
                </a:solidFill>
              </a:rPr>
              <a:pPr fontAlgn="base">
                <a:spcBef>
                  <a:spcPct val="0"/>
                </a:spcBef>
                <a:spcAft>
                  <a:spcPct val="0"/>
                </a:spcAft>
                <a:defRPr/>
              </a:pPr>
              <a:t>2019/9/19</a:t>
            </a:fld>
            <a:endParaRPr lang="en-US" altLang="zh-CN">
              <a:solidFill>
                <a:srgbClr val="FFFFFF"/>
              </a:solidFill>
            </a:endParaRPr>
          </a:p>
        </p:txBody>
      </p:sp>
      <p:sp>
        <p:nvSpPr>
          <p:cNvPr id="6" name="页脚占位符 5"/>
          <p:cNvSpPr>
            <a:spLocks noGrp="1"/>
          </p:cNvSpPr>
          <p:nvPr>
            <p:ph type="ftr" sz="quarter" idx="11"/>
          </p:nvPr>
        </p:nvSpPr>
        <p:spPr/>
        <p:txBody>
          <a:bodyPr/>
          <a:lstStyle/>
          <a:p>
            <a:pPr fontAlgn="base">
              <a:spcBef>
                <a:spcPct val="0"/>
              </a:spcBef>
              <a:spcAft>
                <a:spcPct val="0"/>
              </a:spcAft>
              <a:defRPr/>
            </a:pPr>
            <a:endParaRPr lang="en-US" altLang="zh-CN">
              <a:solidFill>
                <a:srgbClr val="000000"/>
              </a:solidFill>
            </a:endParaRPr>
          </a:p>
        </p:txBody>
      </p:sp>
      <p:sp>
        <p:nvSpPr>
          <p:cNvPr id="7" name="灯片编号占位符 6"/>
          <p:cNvSpPr>
            <a:spLocks noGrp="1"/>
          </p:cNvSpPr>
          <p:nvPr>
            <p:ph type="sldNum" sz="quarter" idx="12"/>
          </p:nvPr>
        </p:nvSpPr>
        <p:spPr/>
        <p:txBody>
          <a:bodyPr/>
          <a:lstStyle/>
          <a:p>
            <a:pPr algn="ctr" fontAlgn="base">
              <a:spcBef>
                <a:spcPct val="0"/>
              </a:spcBef>
              <a:spcAft>
                <a:spcPct val="0"/>
              </a:spcAft>
              <a:defRPr/>
            </a:pPr>
            <a:fld id="{C7D5C3F2-1863-4E65-9AC9-3952DAE87CA2}" type="slidenum">
              <a:rPr lang="zh-CN" altLang="en-US" smtClean="0">
                <a:solidFill>
                  <a:srgbClr val="000000"/>
                </a:solidFill>
              </a:rPr>
              <a:pPr algn="ctr" fontAlgn="base">
                <a:spcBef>
                  <a:spcPct val="0"/>
                </a:spcBef>
                <a:spcAft>
                  <a:spcPct val="0"/>
                </a:spcAft>
                <a:defRPr/>
              </a:pPr>
              <a:t>‹#›</a:t>
            </a:fld>
            <a:endParaRPr lang="en-US" altLang="zh-CN">
              <a:solidFill>
                <a:srgbClr val="000000"/>
              </a:solidFill>
            </a:endParaRPr>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tif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0" y="6185881"/>
            <a:ext cx="2133600" cy="365125"/>
          </a:xfrm>
          <a:prstGeom prst="rect">
            <a:avLst/>
          </a:prstGeom>
        </p:spPr>
        <p:txBody>
          <a:bodyPr vert="horz" lIns="91440" tIns="45720" rIns="91440" bIns="45720" rtlCol="0" anchor="ctr"/>
          <a:lstStyle>
            <a:lvl1pPr algn="l">
              <a:defRPr sz="1200">
                <a:solidFill>
                  <a:schemeClr val="tx1"/>
                </a:solidFill>
              </a:defRPr>
            </a:lvl1pPr>
          </a:lstStyle>
          <a:p>
            <a:pPr>
              <a:defRPr/>
            </a:pPr>
            <a:fld id="{BB0D8C3B-BB23-43AE-A32C-0F573FE21454}" type="datetime1">
              <a:rPr lang="zh-CN" altLang="en-US" smtClean="0"/>
              <a:pPr>
                <a:defRPr/>
              </a:pPr>
              <a:t>2019/9/19</a:t>
            </a:fld>
            <a:endParaRPr lang="zh-CN" altLang="en-US" dirty="0"/>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endParaRPr lang="zh-CN" altLang="en-US">
              <a:solidFill>
                <a:prstClr val="black">
                  <a:tint val="75000"/>
                </a:prstClr>
              </a:solidFill>
            </a:endParaRPr>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defRPr/>
            </a:pPr>
            <a:fld id="{4ED89604-4A06-4018-AD0B-D67AA56E8841}" type="slidenum">
              <a:rPr lang="zh-CN" altLang="en-US" smtClean="0">
                <a:solidFill>
                  <a:prstClr val="black">
                    <a:tint val="75000"/>
                  </a:prstClr>
                </a:solidFill>
              </a:rPr>
              <a:pPr>
                <a:defRPr/>
              </a:pPr>
              <a:t>‹#›</a:t>
            </a:fld>
            <a:endParaRPr lang="zh-CN" altLang="en-US">
              <a:solidFill>
                <a:prstClr val="black">
                  <a:tint val="75000"/>
                </a:prstClr>
              </a:solidFill>
            </a:endParaRPr>
          </a:p>
        </p:txBody>
      </p:sp>
      <p:pic>
        <p:nvPicPr>
          <p:cNvPr id="7" name="图片 6" descr="合.tif"/>
          <p:cNvPicPr>
            <a:picLocks noChangeAspect="1"/>
          </p:cNvPicPr>
          <p:nvPr userDrawn="1"/>
        </p:nvPicPr>
        <p:blipFill>
          <a:blip r:embed="rId13" cstate="print"/>
          <a:stretch>
            <a:fillRect/>
          </a:stretch>
        </p:blipFill>
        <p:spPr>
          <a:xfrm>
            <a:off x="0" y="-27384"/>
            <a:ext cx="9144000" cy="831272"/>
          </a:xfrm>
          <a:prstGeom prst="rect">
            <a:avLst/>
          </a:prstGeom>
        </p:spPr>
      </p:pic>
      <p:sp>
        <p:nvSpPr>
          <p:cNvPr id="8" name="矩形 7"/>
          <p:cNvSpPr/>
          <p:nvPr userDrawn="1"/>
        </p:nvSpPr>
        <p:spPr>
          <a:xfrm>
            <a:off x="0" y="6669360"/>
            <a:ext cx="9144000" cy="188640"/>
          </a:xfrm>
          <a:prstGeom prst="rect">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连接符 8"/>
          <p:cNvCxnSpPr/>
          <p:nvPr userDrawn="1"/>
        </p:nvCxnSpPr>
        <p:spPr>
          <a:xfrm>
            <a:off x="0" y="6597352"/>
            <a:ext cx="1691680" cy="0"/>
          </a:xfrm>
          <a:prstGeom prst="line">
            <a:avLst/>
          </a:prstGeom>
          <a:ln w="53975">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userDrawn="1"/>
        </p:nvCxnSpPr>
        <p:spPr>
          <a:xfrm>
            <a:off x="0" y="6496589"/>
            <a:ext cx="1043608" cy="0"/>
          </a:xfrm>
          <a:prstGeom prst="line">
            <a:avLst/>
          </a:prstGeom>
          <a:ln w="381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742" r:id="rId1"/>
    <p:sldLayoutId id="2147483743" r:id="rId2"/>
    <p:sldLayoutId id="2147483744" r:id="rId3"/>
    <p:sldLayoutId id="2147483745" r:id="rId4"/>
    <p:sldLayoutId id="2147483746" r:id="rId5"/>
    <p:sldLayoutId id="2147483747" r:id="rId6"/>
    <p:sldLayoutId id="2147483748" r:id="rId7"/>
    <p:sldLayoutId id="2147483749" r:id="rId8"/>
    <p:sldLayoutId id="2147483750" r:id="rId9"/>
    <p:sldLayoutId id="2147483751" r:id="rId10"/>
    <p:sldLayoutId id="2147483752" r:id="rId11"/>
  </p:sldLayoutIdLst>
  <p:transition spd="slow">
    <p:pull dir="ru"/>
  </p:transition>
  <p:timing>
    <p:tnLst>
      <p:par>
        <p:cTn id="1" dur="indefinite" restart="never" nodeType="tmRoot"/>
      </p:par>
    </p:tnLst>
  </p:timing>
  <p:hf hdr="0" ftr="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39" name="Text Box 19"/>
          <p:cNvSpPr txBox="1">
            <a:spLocks noChangeArrowheads="1"/>
          </p:cNvSpPr>
          <p:nvPr/>
        </p:nvSpPr>
        <p:spPr bwMode="auto">
          <a:xfrm>
            <a:off x="1571604" y="1500174"/>
            <a:ext cx="5857916" cy="2123658"/>
          </a:xfrm>
          <a:prstGeom prst="rect">
            <a:avLst/>
          </a:prstGeom>
          <a:noFill/>
          <a:ln w="9525">
            <a:noFill/>
            <a:miter lim="800000"/>
            <a:headEnd/>
            <a:tailEnd/>
          </a:ln>
          <a:effectLst/>
        </p:spPr>
        <p:txBody>
          <a:bodyPr wrap="square">
            <a:spAutoFit/>
          </a:bodyPr>
          <a:lstStyle/>
          <a:p>
            <a:pPr algn="ctr">
              <a:lnSpc>
                <a:spcPct val="150000"/>
              </a:lnSpc>
            </a:pPr>
            <a:r>
              <a:rPr lang="zh-CN" altLang="en-US" sz="4400" b="1" dirty="0" smtClean="0">
                <a:ea typeface="黑体" pitchFamily="49" charset="-122"/>
              </a:rPr>
              <a:t>智能捡网球机器人设计与开发</a:t>
            </a:r>
            <a:endParaRPr lang="zh-CN" altLang="en-US" sz="4400" b="1" dirty="0">
              <a:ea typeface="黑体" pitchFamily="49" charset="-122"/>
            </a:endParaRPr>
          </a:p>
        </p:txBody>
      </p:sp>
      <p:sp>
        <p:nvSpPr>
          <p:cNvPr id="10" name="TextBox 46"/>
          <p:cNvSpPr>
            <a:spLocks noChangeArrowheads="1"/>
          </p:cNvSpPr>
          <p:nvPr/>
        </p:nvSpPr>
        <p:spPr bwMode="auto">
          <a:xfrm>
            <a:off x="3643306" y="4500570"/>
            <a:ext cx="4457656" cy="954107"/>
          </a:xfrm>
          <a:prstGeom prst="rect">
            <a:avLst/>
          </a:prstGeom>
          <a:noFill/>
          <a:ln w="9525">
            <a:noFill/>
            <a:miter lim="800000"/>
            <a:headEnd/>
            <a:tailEnd/>
          </a:ln>
        </p:spPr>
        <p:txBody>
          <a:bodyPr wrap="square">
            <a:spAutoFit/>
          </a:bodyPr>
          <a:lstStyle/>
          <a:p>
            <a:pPr algn="ctr"/>
            <a:r>
              <a:rPr lang="zh-CN" altLang="en-US" sz="2800" dirty="0" smtClean="0">
                <a:latin typeface="华文行楷" pitchFamily="2" charset="-122"/>
                <a:ea typeface="华文行楷" pitchFamily="2" charset="-122"/>
                <a:sym typeface="方正瘦金书简体" pitchFamily="65" charset="-122"/>
              </a:rPr>
              <a:t>汇  报  人</a:t>
            </a:r>
            <a:r>
              <a:rPr lang="zh-CN" altLang="en-US" sz="2800" dirty="0" smtClean="0">
                <a:latin typeface="华文行楷" pitchFamily="2" charset="-122"/>
                <a:ea typeface="华文行楷" pitchFamily="2" charset="-122"/>
                <a:sym typeface="方正瘦金书简体" pitchFamily="65" charset="-122"/>
              </a:rPr>
              <a:t>：张峥</a:t>
            </a:r>
            <a:endParaRPr lang="en-US" altLang="zh-CN" sz="2800" dirty="0" smtClean="0">
              <a:latin typeface="华文行楷" pitchFamily="2" charset="-122"/>
              <a:ea typeface="华文行楷" pitchFamily="2" charset="-122"/>
              <a:sym typeface="方正瘦金书简体" pitchFamily="65" charset="-122"/>
            </a:endParaRPr>
          </a:p>
          <a:p>
            <a:pPr algn="ctr"/>
            <a:r>
              <a:rPr lang="en-US" altLang="zh-CN" sz="2800" dirty="0">
                <a:latin typeface="华文行楷" pitchFamily="2" charset="-122"/>
                <a:ea typeface="华文行楷" pitchFamily="2" charset="-122"/>
                <a:sym typeface="方正瘦金书简体" pitchFamily="65" charset="-122"/>
              </a:rPr>
              <a:t> </a:t>
            </a:r>
            <a:r>
              <a:rPr lang="en-US" altLang="zh-CN" sz="2800" dirty="0" smtClean="0">
                <a:latin typeface="华文行楷" pitchFamily="2" charset="-122"/>
                <a:ea typeface="华文行楷" pitchFamily="2" charset="-122"/>
                <a:sym typeface="方正瘦金书简体" pitchFamily="65" charset="-122"/>
              </a:rPr>
              <a:t>   </a:t>
            </a:r>
            <a:r>
              <a:rPr lang="zh-CN" altLang="en-US" sz="2800" dirty="0" smtClean="0">
                <a:latin typeface="华文行楷" pitchFamily="2" charset="-122"/>
                <a:ea typeface="华文行楷" pitchFamily="2" charset="-122"/>
                <a:sym typeface="方正瘦金书简体" pitchFamily="65" charset="-122"/>
              </a:rPr>
              <a:t>指导</a:t>
            </a:r>
            <a:r>
              <a:rPr lang="zh-CN" altLang="en-US" sz="2800" dirty="0" smtClean="0">
                <a:latin typeface="华文行楷" pitchFamily="2" charset="-122"/>
                <a:ea typeface="华文行楷" pitchFamily="2" charset="-122"/>
                <a:sym typeface="方正瘦金书简体" pitchFamily="65" charset="-122"/>
              </a:rPr>
              <a:t>老师</a:t>
            </a:r>
            <a:r>
              <a:rPr lang="zh-CN" altLang="en-US" sz="2800" dirty="0" smtClean="0">
                <a:latin typeface="华文行楷" pitchFamily="2" charset="-122"/>
                <a:ea typeface="华文行楷" pitchFamily="2" charset="-122"/>
                <a:sym typeface="方正瘦金书简体" pitchFamily="65" charset="-122"/>
              </a:rPr>
              <a:t>：</a:t>
            </a:r>
            <a:r>
              <a:rPr lang="zh-CN" altLang="en-US" sz="2800" dirty="0">
                <a:latin typeface="华文行楷" pitchFamily="2" charset="-122"/>
                <a:ea typeface="华文行楷" pitchFamily="2" charset="-122"/>
                <a:sym typeface="方正瘦金书简体" pitchFamily="65" charset="-122"/>
              </a:rPr>
              <a:t>肖爱平</a:t>
            </a:r>
            <a:endParaRPr lang="zh-CN" altLang="en-US" sz="2800" dirty="0">
              <a:latin typeface="华文行楷" pitchFamily="2" charset="-122"/>
              <a:ea typeface="华文行楷" pitchFamily="2" charset="-122"/>
              <a:sym typeface="方正瘦金书简体" pitchFamily="65" charset="-122"/>
            </a:endParaRPr>
          </a:p>
        </p:txBody>
      </p:sp>
    </p:spTree>
  </p:cSld>
  <p:clrMapOvr>
    <a:masterClrMapping/>
  </p:clrMapOvr>
  <p:transition/>
  <p:timing>
    <p:tnLst>
      <p:par>
        <p:cTn id="1" dur="indefinite" restart="never" nodeType="tmRoot"/>
      </p:par>
    </p:tnLst>
    <p:bldLst>
      <p:bldP spid="5139" grpId="0" bldLvl="0" autoUpdateAnimBg="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42910" y="2500306"/>
            <a:ext cx="7858180" cy="882293"/>
          </a:xfrm>
          <a:prstGeom prst="rect">
            <a:avLst/>
          </a:prstGeom>
          <a:noFill/>
        </p:spPr>
        <p:txBody>
          <a:bodyPr wrap="square" rtlCol="0">
            <a:spAutoFit/>
          </a:bodyPr>
          <a:lstStyle/>
          <a:p>
            <a:pPr>
              <a:lnSpc>
                <a:spcPts val="4000"/>
              </a:lnSpc>
            </a:pPr>
            <a:r>
              <a:rPr lang="zh-CN" altLang="en-US" dirty="0" smtClean="0"/>
              <a:t>             </a:t>
            </a:r>
            <a:endParaRPr lang="zh-CN" altLang="en-US" sz="2400" dirty="0" smtClean="0">
              <a:latin typeface="黑体" pitchFamily="49" charset="-122"/>
              <a:ea typeface="黑体" pitchFamily="49" charset="-122"/>
            </a:endParaRPr>
          </a:p>
          <a:p>
            <a:endParaRPr lang="zh-CN" altLang="en-US" dirty="0"/>
          </a:p>
        </p:txBody>
      </p:sp>
      <p:sp>
        <p:nvSpPr>
          <p:cNvPr id="8" name="矩形 7"/>
          <p:cNvSpPr/>
          <p:nvPr/>
        </p:nvSpPr>
        <p:spPr>
          <a:xfrm>
            <a:off x="251520" y="985794"/>
            <a:ext cx="3775393" cy="707886"/>
          </a:xfrm>
          <a:prstGeom prst="rect">
            <a:avLst/>
          </a:prstGeom>
        </p:spPr>
        <p:txBody>
          <a:bodyPr wrap="none">
            <a:spAutoFit/>
          </a:bodyPr>
          <a:lstStyle/>
          <a:p>
            <a:pPr lvl="0"/>
            <a:r>
              <a:rPr lang="zh-CN" altLang="en-US" sz="4000" dirty="0">
                <a:solidFill>
                  <a:prstClr val="black"/>
                </a:solidFill>
                <a:latin typeface="华文行楷" pitchFamily="2" charset="-122"/>
                <a:ea typeface="华文行楷" pitchFamily="2" charset="-122"/>
              </a:rPr>
              <a:t>已完成相关工作</a:t>
            </a:r>
            <a:endParaRPr lang="zh-CN" altLang="en-US" sz="4000" dirty="0">
              <a:solidFill>
                <a:prstClr val="black"/>
              </a:solidFill>
              <a:latin typeface="华文行楷" pitchFamily="2" charset="-122"/>
              <a:ea typeface="华文行楷" pitchFamily="2" charset="-122"/>
            </a:endParaRPr>
          </a:p>
        </p:txBody>
      </p:sp>
      <p:pic>
        <p:nvPicPr>
          <p:cNvPr id="10" name="图片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9672" y="1710800"/>
            <a:ext cx="5904656" cy="4428492"/>
          </a:xfrm>
          <a:prstGeom prst="rect">
            <a:avLst/>
          </a:prstGeom>
        </p:spPr>
      </p:pic>
      <p:pic>
        <p:nvPicPr>
          <p:cNvPr id="12" name="图片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23492" y="1743398"/>
            <a:ext cx="5904656" cy="4363296"/>
          </a:xfrm>
          <a:prstGeom prst="rect">
            <a:avLst/>
          </a:prstGeom>
        </p:spPr>
      </p:pic>
    </p:spTree>
    <p:extLst>
      <p:ext uri="{BB962C8B-B14F-4D97-AF65-F5344CB8AC3E}">
        <p14:creationId xmlns:p14="http://schemas.microsoft.com/office/powerpoint/2010/main" val="349378917"/>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0"/>
                                        </p:tgtEl>
                                      </p:cBhvr>
                                    </p:animEffect>
                                    <p:set>
                                      <p:cBhvr>
                                        <p:cTn id="7" dur="1" fill="hold">
                                          <p:stCondLst>
                                            <p:cond delay="499"/>
                                          </p:stCondLst>
                                        </p:cTn>
                                        <p:tgtEl>
                                          <p:spTgt spid="10"/>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42910" y="2500306"/>
            <a:ext cx="7858180" cy="882293"/>
          </a:xfrm>
          <a:prstGeom prst="rect">
            <a:avLst/>
          </a:prstGeom>
          <a:noFill/>
        </p:spPr>
        <p:txBody>
          <a:bodyPr wrap="square" rtlCol="0">
            <a:spAutoFit/>
          </a:bodyPr>
          <a:lstStyle/>
          <a:p>
            <a:pPr>
              <a:lnSpc>
                <a:spcPts val="4000"/>
              </a:lnSpc>
            </a:pPr>
            <a:r>
              <a:rPr lang="zh-CN" altLang="en-US" dirty="0" smtClean="0"/>
              <a:t>             </a:t>
            </a:r>
            <a:endParaRPr lang="zh-CN" altLang="en-US" sz="2400" dirty="0" smtClean="0">
              <a:latin typeface="黑体" pitchFamily="49" charset="-122"/>
              <a:ea typeface="黑体" pitchFamily="49" charset="-122"/>
            </a:endParaRPr>
          </a:p>
          <a:p>
            <a:endParaRPr lang="zh-CN" altLang="en-US" dirty="0"/>
          </a:p>
        </p:txBody>
      </p:sp>
      <p:sp>
        <p:nvSpPr>
          <p:cNvPr id="8" name="矩形 7"/>
          <p:cNvSpPr/>
          <p:nvPr/>
        </p:nvSpPr>
        <p:spPr>
          <a:xfrm>
            <a:off x="251520" y="985794"/>
            <a:ext cx="3775393" cy="707886"/>
          </a:xfrm>
          <a:prstGeom prst="rect">
            <a:avLst/>
          </a:prstGeom>
        </p:spPr>
        <p:txBody>
          <a:bodyPr wrap="none">
            <a:spAutoFit/>
          </a:bodyPr>
          <a:lstStyle/>
          <a:p>
            <a:pPr lvl="0"/>
            <a:r>
              <a:rPr lang="zh-CN" altLang="en-US" sz="4000" dirty="0">
                <a:solidFill>
                  <a:prstClr val="black"/>
                </a:solidFill>
                <a:latin typeface="华文行楷" pitchFamily="2" charset="-122"/>
                <a:ea typeface="华文行楷" pitchFamily="2" charset="-122"/>
              </a:rPr>
              <a:t>已完成相关工作</a:t>
            </a:r>
            <a:endParaRPr lang="zh-CN" altLang="en-US" sz="4000" dirty="0">
              <a:solidFill>
                <a:prstClr val="black"/>
              </a:solidFill>
              <a:latin typeface="华文行楷" pitchFamily="2" charset="-122"/>
              <a:ea typeface="华文行楷" pitchFamily="2" charset="-122"/>
            </a:endParaRP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568" y="1916832"/>
            <a:ext cx="7113459" cy="4030960"/>
          </a:xfrm>
          <a:prstGeom prst="rect">
            <a:avLst/>
          </a:prstGeom>
        </p:spPr>
      </p:pic>
    </p:spTree>
    <p:extLst>
      <p:ext uri="{BB962C8B-B14F-4D97-AF65-F5344CB8AC3E}">
        <p14:creationId xmlns:p14="http://schemas.microsoft.com/office/powerpoint/2010/main" val="960880095"/>
      </p:ext>
    </p:extLst>
  </p:cSld>
  <p:clrMapOvr>
    <a:masterClrMapping/>
  </p:clrMapOvr>
  <p:transition spd="slow"/>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42910" y="2500306"/>
            <a:ext cx="7858180" cy="882293"/>
          </a:xfrm>
          <a:prstGeom prst="rect">
            <a:avLst/>
          </a:prstGeom>
          <a:noFill/>
        </p:spPr>
        <p:txBody>
          <a:bodyPr wrap="square" rtlCol="0">
            <a:spAutoFit/>
          </a:bodyPr>
          <a:lstStyle/>
          <a:p>
            <a:pPr>
              <a:lnSpc>
                <a:spcPts val="4000"/>
              </a:lnSpc>
            </a:pPr>
            <a:r>
              <a:rPr lang="zh-CN" altLang="en-US" dirty="0" smtClean="0"/>
              <a:t>             </a:t>
            </a:r>
            <a:endParaRPr lang="zh-CN" altLang="en-US" sz="2400" dirty="0" smtClean="0">
              <a:latin typeface="黑体" pitchFamily="49" charset="-122"/>
              <a:ea typeface="黑体" pitchFamily="49" charset="-122"/>
            </a:endParaRPr>
          </a:p>
          <a:p>
            <a:endParaRPr lang="zh-CN" altLang="en-US" dirty="0"/>
          </a:p>
        </p:txBody>
      </p:sp>
      <p:sp>
        <p:nvSpPr>
          <p:cNvPr id="8" name="矩形 7"/>
          <p:cNvSpPr/>
          <p:nvPr/>
        </p:nvSpPr>
        <p:spPr>
          <a:xfrm>
            <a:off x="251520" y="985794"/>
            <a:ext cx="3775393" cy="707886"/>
          </a:xfrm>
          <a:prstGeom prst="rect">
            <a:avLst/>
          </a:prstGeom>
        </p:spPr>
        <p:txBody>
          <a:bodyPr wrap="none">
            <a:spAutoFit/>
          </a:bodyPr>
          <a:lstStyle/>
          <a:p>
            <a:pPr lvl="0"/>
            <a:r>
              <a:rPr lang="zh-CN" altLang="en-US" sz="4000" dirty="0">
                <a:solidFill>
                  <a:prstClr val="black"/>
                </a:solidFill>
                <a:latin typeface="华文行楷" pitchFamily="2" charset="-122"/>
                <a:ea typeface="华文行楷" pitchFamily="2" charset="-122"/>
              </a:rPr>
              <a:t>已完成相关工作</a:t>
            </a:r>
            <a:endParaRPr lang="zh-CN" altLang="en-US" sz="4000" dirty="0">
              <a:solidFill>
                <a:prstClr val="black"/>
              </a:solidFill>
              <a:latin typeface="华文行楷" pitchFamily="2" charset="-122"/>
              <a:ea typeface="华文行楷" pitchFamily="2" charset="-122"/>
            </a:endParaRPr>
          </a:p>
        </p:txBody>
      </p:sp>
      <p:pic>
        <p:nvPicPr>
          <p:cNvPr id="3" name="图片 2"/>
          <p:cNvPicPr>
            <a:picLocks noChangeAspect="1"/>
          </p:cNvPicPr>
          <p:nvPr/>
        </p:nvPicPr>
        <p:blipFill>
          <a:blip r:embed="rId2"/>
          <a:stretch>
            <a:fillRect/>
          </a:stretch>
        </p:blipFill>
        <p:spPr>
          <a:xfrm>
            <a:off x="1835696" y="1988840"/>
            <a:ext cx="5322168" cy="3745452"/>
          </a:xfrm>
          <a:prstGeom prst="rect">
            <a:avLst/>
          </a:prstGeom>
        </p:spPr>
      </p:pic>
      <p:pic>
        <p:nvPicPr>
          <p:cNvPr id="5" name="图片 4"/>
          <p:cNvPicPr>
            <a:picLocks noChangeAspect="1"/>
          </p:cNvPicPr>
          <p:nvPr/>
        </p:nvPicPr>
        <p:blipFill>
          <a:blip r:embed="rId3"/>
          <a:stretch>
            <a:fillRect/>
          </a:stretch>
        </p:blipFill>
        <p:spPr>
          <a:xfrm>
            <a:off x="2257425" y="4797152"/>
            <a:ext cx="4629150" cy="838200"/>
          </a:xfrm>
          <a:prstGeom prst="rect">
            <a:avLst/>
          </a:prstGeom>
        </p:spPr>
      </p:pic>
    </p:spTree>
    <p:extLst>
      <p:ext uri="{BB962C8B-B14F-4D97-AF65-F5344CB8AC3E}">
        <p14:creationId xmlns:p14="http://schemas.microsoft.com/office/powerpoint/2010/main" val="89766139"/>
      </p:ext>
    </p:extLst>
  </p:cSld>
  <p:clrMapOvr>
    <a:masterClrMapping/>
  </p:clrMapOvr>
  <p:transition spd="slow"/>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71472" y="1285860"/>
            <a:ext cx="5931432" cy="707886"/>
          </a:xfrm>
          <a:prstGeom prst="rect">
            <a:avLst/>
          </a:prstGeom>
          <a:noFill/>
        </p:spPr>
        <p:txBody>
          <a:bodyPr wrap="none" rtlCol="0">
            <a:spAutoFit/>
          </a:bodyPr>
          <a:lstStyle/>
          <a:p>
            <a:r>
              <a:rPr lang="en-US" altLang="zh-CN" sz="3600" b="1" dirty="0" smtClean="0"/>
              <a:t> </a:t>
            </a:r>
            <a:r>
              <a:rPr lang="zh-CN" altLang="en-US" sz="4000" dirty="0" smtClean="0">
                <a:latin typeface="华文行楷" pitchFamily="2" charset="-122"/>
                <a:ea typeface="华文行楷" pitchFamily="2" charset="-122"/>
              </a:rPr>
              <a:t>研究计划和预期研究结果</a:t>
            </a:r>
            <a:endParaRPr lang="zh-CN" altLang="en-US" sz="4000" dirty="0">
              <a:latin typeface="华文行楷" pitchFamily="2" charset="-122"/>
              <a:ea typeface="华文行楷" pitchFamily="2" charset="-122"/>
            </a:endParaRPr>
          </a:p>
        </p:txBody>
      </p:sp>
      <p:sp>
        <p:nvSpPr>
          <p:cNvPr id="4" name="TextBox 3"/>
          <p:cNvSpPr txBox="1"/>
          <p:nvPr/>
        </p:nvSpPr>
        <p:spPr>
          <a:xfrm>
            <a:off x="642910" y="2143116"/>
            <a:ext cx="7858180" cy="2821285"/>
          </a:xfrm>
          <a:prstGeom prst="rect">
            <a:avLst/>
          </a:prstGeom>
          <a:noFill/>
        </p:spPr>
        <p:txBody>
          <a:bodyPr wrap="square" rtlCol="0">
            <a:spAutoFit/>
          </a:bodyPr>
          <a:lstStyle/>
          <a:p>
            <a:pPr>
              <a:lnSpc>
                <a:spcPts val="4000"/>
              </a:lnSpc>
            </a:pPr>
            <a:r>
              <a:rPr lang="zh-CN" altLang="en-US" dirty="0" smtClean="0"/>
              <a:t> </a:t>
            </a:r>
            <a:r>
              <a:rPr lang="zh-CN" altLang="en-US" sz="2400" b="1" dirty="0" smtClean="0">
                <a:latin typeface="黑体" pitchFamily="49" charset="-122"/>
                <a:ea typeface="黑体" pitchFamily="49" charset="-122"/>
              </a:rPr>
              <a:t>研究计划：</a:t>
            </a:r>
            <a:endParaRPr lang="en-US" altLang="zh-CN" sz="2400" b="1" dirty="0" smtClean="0">
              <a:latin typeface="黑体" pitchFamily="49" charset="-122"/>
              <a:ea typeface="黑体" pitchFamily="49" charset="-122"/>
            </a:endParaRPr>
          </a:p>
          <a:p>
            <a:r>
              <a:rPr lang="en-US" altLang="zh-CN" dirty="0"/>
              <a:t>2019</a:t>
            </a:r>
            <a:r>
              <a:rPr lang="zh-CN" altLang="zh-CN" dirty="0"/>
              <a:t>年</a:t>
            </a:r>
            <a:r>
              <a:rPr lang="en-US" altLang="zh-CN" dirty="0"/>
              <a:t>6</a:t>
            </a:r>
            <a:r>
              <a:rPr lang="zh-CN" altLang="zh-CN" dirty="0"/>
              <a:t>月</a:t>
            </a:r>
            <a:r>
              <a:rPr lang="en-US" altLang="zh-CN" dirty="0"/>
              <a:t>-2019</a:t>
            </a:r>
            <a:r>
              <a:rPr lang="zh-CN" altLang="zh-CN" dirty="0"/>
              <a:t>年</a:t>
            </a:r>
            <a:r>
              <a:rPr lang="en-US" altLang="zh-CN" dirty="0"/>
              <a:t>9</a:t>
            </a:r>
            <a:r>
              <a:rPr lang="zh-CN" altLang="zh-CN" dirty="0"/>
              <a:t>月：查阅文献，熟悉相关机构设计识别控制算法，提出总体设计方案。</a:t>
            </a:r>
          </a:p>
          <a:p>
            <a:r>
              <a:rPr lang="en-US" altLang="zh-CN" dirty="0"/>
              <a:t>2019</a:t>
            </a:r>
            <a:r>
              <a:rPr lang="zh-CN" altLang="zh-CN" dirty="0"/>
              <a:t>年</a:t>
            </a:r>
            <a:r>
              <a:rPr lang="en-US" altLang="zh-CN" dirty="0"/>
              <a:t>9-10</a:t>
            </a:r>
            <a:r>
              <a:rPr lang="zh-CN" altLang="zh-CN" dirty="0"/>
              <a:t>月：完成网球识别和定位以及整机的机械结构设计。</a:t>
            </a:r>
          </a:p>
          <a:p>
            <a:r>
              <a:rPr lang="en-US" altLang="zh-CN" dirty="0"/>
              <a:t>2019</a:t>
            </a:r>
            <a:r>
              <a:rPr lang="zh-CN" altLang="zh-CN" dirty="0"/>
              <a:t>年</a:t>
            </a:r>
            <a:r>
              <a:rPr lang="en-US" altLang="zh-CN" dirty="0"/>
              <a:t>11-12</a:t>
            </a:r>
            <a:r>
              <a:rPr lang="zh-CN" altLang="zh-CN" dirty="0"/>
              <a:t>月：完成机械结构的加工以及底层的运动控制系统。</a:t>
            </a:r>
          </a:p>
          <a:p>
            <a:r>
              <a:rPr lang="en-US" altLang="zh-CN" dirty="0"/>
              <a:t>2020</a:t>
            </a:r>
            <a:r>
              <a:rPr lang="zh-CN" altLang="zh-CN" dirty="0"/>
              <a:t>年</a:t>
            </a:r>
            <a:r>
              <a:rPr lang="en-US" altLang="zh-CN" dirty="0"/>
              <a:t>1</a:t>
            </a:r>
            <a:r>
              <a:rPr lang="zh-CN" altLang="zh-CN" dirty="0"/>
              <a:t>月：进行整机联调，实地实验，不断完善修改实际运行过程中出现的问题。</a:t>
            </a:r>
          </a:p>
          <a:p>
            <a:r>
              <a:rPr lang="en-US" altLang="zh-CN" dirty="0"/>
              <a:t>2020</a:t>
            </a:r>
            <a:r>
              <a:rPr lang="zh-CN" altLang="zh-CN" dirty="0"/>
              <a:t>年</a:t>
            </a:r>
            <a:r>
              <a:rPr lang="en-US" altLang="zh-CN" dirty="0"/>
              <a:t>2-3</a:t>
            </a:r>
            <a:r>
              <a:rPr lang="zh-CN" altLang="zh-CN" dirty="0"/>
              <a:t>月：撰写毕业设计论文初稿，并提交指导老师修改。</a:t>
            </a:r>
          </a:p>
          <a:p>
            <a:endParaRPr lang="zh-CN" altLang="en-US" dirty="0"/>
          </a:p>
        </p:txBody>
      </p:sp>
    </p:spTree>
    <p:extLst>
      <p:ext uri="{BB962C8B-B14F-4D97-AF65-F5344CB8AC3E}">
        <p14:creationId xmlns:p14="http://schemas.microsoft.com/office/powerpoint/2010/main" val="349378917"/>
      </p:ext>
    </p:extLst>
  </p:cSld>
  <p:clrMapOvr>
    <a:masterClrMapping/>
  </p:clrMapOvr>
  <p:transition spd="slow"/>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71472" y="1285860"/>
            <a:ext cx="5931432" cy="707886"/>
          </a:xfrm>
          <a:prstGeom prst="rect">
            <a:avLst/>
          </a:prstGeom>
          <a:noFill/>
        </p:spPr>
        <p:txBody>
          <a:bodyPr wrap="none" rtlCol="0">
            <a:spAutoFit/>
          </a:bodyPr>
          <a:lstStyle/>
          <a:p>
            <a:r>
              <a:rPr lang="en-US" altLang="zh-CN" sz="3600" b="1" dirty="0" smtClean="0"/>
              <a:t> </a:t>
            </a:r>
            <a:r>
              <a:rPr lang="zh-CN" altLang="en-US" sz="4000" dirty="0" smtClean="0">
                <a:latin typeface="华文行楷" pitchFamily="2" charset="-122"/>
                <a:ea typeface="华文行楷" pitchFamily="2" charset="-122"/>
              </a:rPr>
              <a:t>研究计划和预期研究结果</a:t>
            </a:r>
            <a:endParaRPr lang="zh-CN" altLang="en-US" sz="4000" dirty="0">
              <a:latin typeface="华文行楷" pitchFamily="2" charset="-122"/>
              <a:ea typeface="华文行楷" pitchFamily="2" charset="-122"/>
            </a:endParaRPr>
          </a:p>
        </p:txBody>
      </p:sp>
      <p:sp>
        <p:nvSpPr>
          <p:cNvPr id="4" name="TextBox 3"/>
          <p:cNvSpPr txBox="1"/>
          <p:nvPr/>
        </p:nvSpPr>
        <p:spPr>
          <a:xfrm>
            <a:off x="642910" y="2285992"/>
            <a:ext cx="7858180" cy="2421176"/>
          </a:xfrm>
          <a:prstGeom prst="rect">
            <a:avLst/>
          </a:prstGeom>
          <a:noFill/>
        </p:spPr>
        <p:txBody>
          <a:bodyPr wrap="square" rtlCol="0">
            <a:spAutoFit/>
          </a:bodyPr>
          <a:lstStyle/>
          <a:p>
            <a:pPr>
              <a:lnSpc>
                <a:spcPts val="4000"/>
              </a:lnSpc>
            </a:pPr>
            <a:r>
              <a:rPr lang="zh-CN" altLang="en-US" dirty="0" smtClean="0"/>
              <a:t> </a:t>
            </a:r>
            <a:r>
              <a:rPr lang="zh-CN" altLang="en-US" sz="2400" b="1" dirty="0" smtClean="0">
                <a:latin typeface="黑体" pitchFamily="49" charset="-122"/>
                <a:ea typeface="黑体" pitchFamily="49" charset="-122"/>
              </a:rPr>
              <a:t>预期结果：</a:t>
            </a:r>
            <a:endParaRPr lang="en-US" altLang="zh-CN" sz="2400" b="1" dirty="0" smtClean="0">
              <a:latin typeface="黑体" pitchFamily="49" charset="-122"/>
              <a:ea typeface="黑体" pitchFamily="49" charset="-122"/>
            </a:endParaRPr>
          </a:p>
          <a:p>
            <a:pPr>
              <a:lnSpc>
                <a:spcPts val="4000"/>
              </a:lnSpc>
            </a:pPr>
            <a:r>
              <a:rPr lang="zh-CN" altLang="en-US" sz="2400" dirty="0" smtClean="0">
                <a:latin typeface="黑体" pitchFamily="49" charset="-122"/>
                <a:ea typeface="黑体" pitchFamily="49" charset="-122"/>
              </a:rPr>
              <a:t>    </a:t>
            </a:r>
            <a:r>
              <a:rPr lang="zh-CN" altLang="en-US" sz="2400" dirty="0" smtClean="0">
                <a:latin typeface="黑体" pitchFamily="49" charset="-122"/>
                <a:ea typeface="黑体" pitchFamily="49" charset="-122"/>
              </a:rPr>
              <a:t>设计并开发出一台全自动识别并拾取网球的机器人样机。</a:t>
            </a:r>
            <a:endParaRPr lang="en-US" altLang="zh-CN" sz="2400" dirty="0" smtClean="0">
              <a:latin typeface="黑体" pitchFamily="49" charset="-122"/>
              <a:ea typeface="黑体" pitchFamily="49" charset="-122"/>
            </a:endParaRPr>
          </a:p>
          <a:p>
            <a:pPr>
              <a:lnSpc>
                <a:spcPts val="4000"/>
              </a:lnSpc>
            </a:pPr>
            <a:r>
              <a:rPr lang="en-US" sz="2400" dirty="0" smtClean="0">
                <a:latin typeface="黑体" pitchFamily="49" charset="-122"/>
                <a:ea typeface="黑体" pitchFamily="49" charset="-122"/>
              </a:rPr>
              <a:t>    </a:t>
            </a:r>
            <a:r>
              <a:rPr lang="zh-CN" altLang="en-US" sz="2400" dirty="0" smtClean="0">
                <a:latin typeface="黑体" pitchFamily="49" charset="-122"/>
                <a:ea typeface="黑体" pitchFamily="49" charset="-122"/>
              </a:rPr>
              <a:t>撰写毕业论文</a:t>
            </a:r>
            <a:r>
              <a:rPr lang="en-US" sz="2400" dirty="0" smtClean="0">
                <a:latin typeface="黑体" pitchFamily="49" charset="-122"/>
                <a:ea typeface="黑体" pitchFamily="49" charset="-122"/>
              </a:rPr>
              <a:t>1</a:t>
            </a:r>
            <a:r>
              <a:rPr lang="zh-CN" altLang="en-US" sz="2400" dirty="0" smtClean="0">
                <a:latin typeface="黑体" pitchFamily="49" charset="-122"/>
                <a:ea typeface="黑体" pitchFamily="49" charset="-122"/>
              </a:rPr>
              <a:t>篇。</a:t>
            </a:r>
          </a:p>
          <a:p>
            <a:endParaRPr lang="zh-CN" altLang="en-US" dirty="0"/>
          </a:p>
        </p:txBody>
      </p:sp>
    </p:spTree>
    <p:extLst>
      <p:ext uri="{BB962C8B-B14F-4D97-AF65-F5344CB8AC3E}">
        <p14:creationId xmlns:p14="http://schemas.microsoft.com/office/powerpoint/2010/main" val="349378917"/>
      </p:ext>
    </p:extLst>
  </p:cSld>
  <p:clrMapOvr>
    <a:masterClrMapping/>
  </p:clrMapOvr>
  <p:transition spd="slow"/>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214414" y="2571744"/>
            <a:ext cx="6984776" cy="830997"/>
          </a:xfrm>
          <a:prstGeom prst="rect">
            <a:avLst/>
          </a:prstGeom>
          <a:noFill/>
        </p:spPr>
        <p:txBody>
          <a:bodyPr wrap="square" rtlCol="0">
            <a:spAutoFit/>
          </a:bodyPr>
          <a:lstStyle/>
          <a:p>
            <a:pPr algn="ctr"/>
            <a:r>
              <a:rPr lang="zh-CN" altLang="en-US" sz="4800" dirty="0" smtClean="0">
                <a:latin typeface="Times New Roman" pitchFamily="18" charset="0"/>
                <a:cs typeface="Times New Roman" pitchFamily="18" charset="0"/>
              </a:rPr>
              <a:t>请各位老师批评指正！</a:t>
            </a:r>
            <a:endParaRPr lang="zh-CN" altLang="en-US" sz="4800" dirty="0">
              <a:latin typeface="Times New Roman" pitchFamily="18" charset="0"/>
              <a:cs typeface="Times New Roman" pitchFamily="18" charset="0"/>
            </a:endParaRPr>
          </a:p>
        </p:txBody>
      </p:sp>
    </p:spTree>
    <p:extLst>
      <p:ext uri="{BB962C8B-B14F-4D97-AF65-F5344CB8AC3E}">
        <p14:creationId xmlns:p14="http://schemas.microsoft.com/office/powerpoint/2010/main" val="349378917"/>
      </p:ext>
    </p:extLst>
  </p:cSld>
  <p:clrMapOvr>
    <a:masterClrMapping/>
  </p:clrMapOvr>
  <p:transition spd="slow"/>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a:spLocks noChangeArrowheads="1"/>
          </p:cNvSpPr>
          <p:nvPr/>
        </p:nvSpPr>
        <p:spPr bwMode="auto">
          <a:xfrm>
            <a:off x="3929058" y="1643050"/>
            <a:ext cx="2350323" cy="461665"/>
          </a:xfrm>
          <a:prstGeom prst="rect">
            <a:avLst/>
          </a:prstGeom>
          <a:noFill/>
          <a:ln w="9525">
            <a:noFill/>
            <a:miter lim="800000"/>
            <a:headEnd/>
            <a:tailEnd/>
          </a:ln>
        </p:spPr>
        <p:txBody>
          <a:bodyPr wrap="none">
            <a:spAutoFit/>
          </a:bodyPr>
          <a:lstStyle/>
          <a:p>
            <a:r>
              <a:rPr lang="zh-CN" altLang="en-US" sz="2400" dirty="0" smtClean="0">
                <a:latin typeface="黑体" pitchFamily="49" charset="-122"/>
                <a:ea typeface="黑体" pitchFamily="49" charset="-122"/>
              </a:rPr>
              <a:t>研究背景及意义</a:t>
            </a:r>
            <a:endParaRPr lang="zh-CN" altLang="en-US" sz="2400" dirty="0">
              <a:latin typeface="黑体" pitchFamily="49" charset="-122"/>
              <a:ea typeface="黑体" pitchFamily="49" charset="-122"/>
            </a:endParaRPr>
          </a:p>
        </p:txBody>
      </p:sp>
      <p:sp>
        <p:nvSpPr>
          <p:cNvPr id="20" name="矩形 19"/>
          <p:cNvSpPr>
            <a:spLocks noChangeArrowheads="1"/>
          </p:cNvSpPr>
          <p:nvPr/>
        </p:nvSpPr>
        <p:spPr bwMode="auto">
          <a:xfrm>
            <a:off x="3929058" y="2786058"/>
            <a:ext cx="2339102" cy="461665"/>
          </a:xfrm>
          <a:prstGeom prst="rect">
            <a:avLst/>
          </a:prstGeom>
          <a:noFill/>
          <a:ln w="9525">
            <a:noFill/>
            <a:miter lim="800000"/>
            <a:headEnd/>
            <a:tailEnd/>
          </a:ln>
        </p:spPr>
        <p:txBody>
          <a:bodyPr wrap="none">
            <a:spAutoFit/>
          </a:bodyPr>
          <a:lstStyle/>
          <a:p>
            <a:r>
              <a:rPr lang="zh-CN" altLang="en-US" sz="2400" dirty="0" smtClean="0">
                <a:latin typeface="黑体" pitchFamily="49" charset="-122"/>
                <a:ea typeface="黑体" pitchFamily="49" charset="-122"/>
              </a:rPr>
              <a:t>研究目标和内容</a:t>
            </a:r>
            <a:endParaRPr lang="zh-CN" altLang="en-US" sz="2400" dirty="0">
              <a:latin typeface="黑体" pitchFamily="49" charset="-122"/>
              <a:ea typeface="黑体" pitchFamily="49" charset="-122"/>
            </a:endParaRPr>
          </a:p>
        </p:txBody>
      </p:sp>
      <p:sp>
        <p:nvSpPr>
          <p:cNvPr id="23" name="TextBox 22"/>
          <p:cNvSpPr txBox="1">
            <a:spLocks noChangeArrowheads="1"/>
          </p:cNvSpPr>
          <p:nvPr/>
        </p:nvSpPr>
        <p:spPr bwMode="auto">
          <a:xfrm>
            <a:off x="2357422" y="1214422"/>
            <a:ext cx="1511300" cy="1323439"/>
          </a:xfrm>
          <a:prstGeom prst="rect">
            <a:avLst/>
          </a:prstGeom>
          <a:noFill/>
          <a:ln w="9525">
            <a:noFill/>
            <a:miter lim="800000"/>
            <a:headEnd/>
            <a:tailEnd/>
          </a:ln>
        </p:spPr>
        <p:txBody>
          <a:bodyPr>
            <a:spAutoFit/>
          </a:bodyPr>
          <a:lstStyle/>
          <a:p>
            <a:r>
              <a:rPr lang="en-US" altLang="zh-CN" sz="8000" dirty="0">
                <a:solidFill>
                  <a:srgbClr val="548123"/>
                </a:solidFill>
                <a:latin typeface="Calibri" pitchFamily="34" charset="0"/>
              </a:rPr>
              <a:t>01</a:t>
            </a:r>
            <a:endParaRPr lang="zh-CN" altLang="en-US" sz="8000" dirty="0">
              <a:solidFill>
                <a:srgbClr val="548123"/>
              </a:solidFill>
              <a:latin typeface="Calibri" pitchFamily="34" charset="0"/>
            </a:endParaRPr>
          </a:p>
        </p:txBody>
      </p:sp>
      <p:sp>
        <p:nvSpPr>
          <p:cNvPr id="24" name="TextBox 23"/>
          <p:cNvSpPr txBox="1">
            <a:spLocks noChangeArrowheads="1"/>
          </p:cNvSpPr>
          <p:nvPr/>
        </p:nvSpPr>
        <p:spPr bwMode="auto">
          <a:xfrm>
            <a:off x="2357422" y="2357430"/>
            <a:ext cx="1439862" cy="1323439"/>
          </a:xfrm>
          <a:prstGeom prst="rect">
            <a:avLst/>
          </a:prstGeom>
          <a:noFill/>
          <a:ln w="9525">
            <a:noFill/>
            <a:miter lim="800000"/>
            <a:headEnd/>
            <a:tailEnd/>
          </a:ln>
        </p:spPr>
        <p:txBody>
          <a:bodyPr>
            <a:spAutoFit/>
          </a:bodyPr>
          <a:lstStyle/>
          <a:p>
            <a:r>
              <a:rPr lang="en-US" altLang="zh-CN" sz="8000" dirty="0">
                <a:solidFill>
                  <a:srgbClr val="548123"/>
                </a:solidFill>
                <a:latin typeface="Calibri" pitchFamily="34" charset="0"/>
              </a:rPr>
              <a:t>02</a:t>
            </a:r>
            <a:endParaRPr lang="zh-CN" altLang="en-US" sz="8000" dirty="0">
              <a:solidFill>
                <a:srgbClr val="548123"/>
              </a:solidFill>
              <a:latin typeface="Calibri" pitchFamily="34" charset="0"/>
            </a:endParaRPr>
          </a:p>
        </p:txBody>
      </p:sp>
      <p:sp>
        <p:nvSpPr>
          <p:cNvPr id="25" name="TextBox 24"/>
          <p:cNvSpPr txBox="1">
            <a:spLocks noChangeArrowheads="1"/>
          </p:cNvSpPr>
          <p:nvPr/>
        </p:nvSpPr>
        <p:spPr bwMode="auto">
          <a:xfrm>
            <a:off x="2357422" y="3500438"/>
            <a:ext cx="1511300" cy="1323439"/>
          </a:xfrm>
          <a:prstGeom prst="rect">
            <a:avLst/>
          </a:prstGeom>
          <a:noFill/>
          <a:ln w="9525">
            <a:noFill/>
            <a:miter lim="800000"/>
            <a:headEnd/>
            <a:tailEnd/>
          </a:ln>
        </p:spPr>
        <p:txBody>
          <a:bodyPr>
            <a:spAutoFit/>
          </a:bodyPr>
          <a:lstStyle/>
          <a:p>
            <a:r>
              <a:rPr lang="en-US" altLang="zh-CN" sz="8000" dirty="0">
                <a:solidFill>
                  <a:srgbClr val="548123"/>
                </a:solidFill>
                <a:latin typeface="Calibri" pitchFamily="34" charset="0"/>
              </a:rPr>
              <a:t>03</a:t>
            </a:r>
            <a:endParaRPr lang="zh-CN" altLang="en-US" sz="8000" dirty="0">
              <a:solidFill>
                <a:srgbClr val="548123"/>
              </a:solidFill>
              <a:latin typeface="Calibri" pitchFamily="34" charset="0"/>
            </a:endParaRPr>
          </a:p>
        </p:txBody>
      </p:sp>
      <p:sp>
        <p:nvSpPr>
          <p:cNvPr id="32" name="矩形 31"/>
          <p:cNvSpPr/>
          <p:nvPr/>
        </p:nvSpPr>
        <p:spPr>
          <a:xfrm>
            <a:off x="0" y="0"/>
            <a:ext cx="3132138" cy="14420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solidFill>
                <a:schemeClr val="tx1"/>
              </a:solidFill>
            </a:endParaRPr>
          </a:p>
        </p:txBody>
      </p:sp>
      <p:sp>
        <p:nvSpPr>
          <p:cNvPr id="21" name="矩形 20"/>
          <p:cNvSpPr>
            <a:spLocks noChangeArrowheads="1"/>
          </p:cNvSpPr>
          <p:nvPr/>
        </p:nvSpPr>
        <p:spPr bwMode="auto">
          <a:xfrm>
            <a:off x="3929058" y="3857628"/>
            <a:ext cx="2350323" cy="461665"/>
          </a:xfrm>
          <a:prstGeom prst="rect">
            <a:avLst/>
          </a:prstGeom>
          <a:noFill/>
          <a:ln w="9525">
            <a:noFill/>
            <a:miter lim="800000"/>
            <a:headEnd/>
            <a:tailEnd/>
          </a:ln>
        </p:spPr>
        <p:txBody>
          <a:bodyPr wrap="none">
            <a:spAutoFit/>
          </a:bodyPr>
          <a:lstStyle/>
          <a:p>
            <a:r>
              <a:rPr lang="zh-CN" altLang="en-US" sz="2400" dirty="0" smtClean="0">
                <a:latin typeface="黑体" pitchFamily="49" charset="-122"/>
                <a:ea typeface="黑体" pitchFamily="49" charset="-122"/>
              </a:rPr>
              <a:t>已完成相关工作</a:t>
            </a:r>
            <a:endParaRPr lang="zh-CN" altLang="en-US" sz="2400" dirty="0">
              <a:latin typeface="黑体" pitchFamily="49" charset="-122"/>
              <a:ea typeface="黑体" pitchFamily="49" charset="-122"/>
            </a:endParaRPr>
          </a:p>
        </p:txBody>
      </p:sp>
      <p:sp>
        <p:nvSpPr>
          <p:cNvPr id="14" name="TextBox 13"/>
          <p:cNvSpPr txBox="1">
            <a:spLocks noChangeArrowheads="1"/>
          </p:cNvSpPr>
          <p:nvPr/>
        </p:nvSpPr>
        <p:spPr bwMode="auto">
          <a:xfrm>
            <a:off x="2357422" y="4643446"/>
            <a:ext cx="1511300" cy="1323439"/>
          </a:xfrm>
          <a:prstGeom prst="rect">
            <a:avLst/>
          </a:prstGeom>
          <a:noFill/>
          <a:ln w="9525">
            <a:noFill/>
            <a:miter lim="800000"/>
            <a:headEnd/>
            <a:tailEnd/>
          </a:ln>
        </p:spPr>
        <p:txBody>
          <a:bodyPr>
            <a:spAutoFit/>
          </a:bodyPr>
          <a:lstStyle/>
          <a:p>
            <a:r>
              <a:rPr lang="en-US" altLang="zh-CN" sz="8000" dirty="0" smtClean="0">
                <a:solidFill>
                  <a:srgbClr val="548123"/>
                </a:solidFill>
                <a:latin typeface="Calibri" pitchFamily="34" charset="0"/>
              </a:rPr>
              <a:t>04</a:t>
            </a:r>
            <a:endParaRPr lang="zh-CN" altLang="en-US" sz="8000" dirty="0">
              <a:solidFill>
                <a:srgbClr val="548123"/>
              </a:solidFill>
              <a:latin typeface="Calibri" pitchFamily="34" charset="0"/>
            </a:endParaRPr>
          </a:p>
        </p:txBody>
      </p:sp>
      <p:sp>
        <p:nvSpPr>
          <p:cNvPr id="15" name="矩形 14"/>
          <p:cNvSpPr>
            <a:spLocks noChangeArrowheads="1"/>
          </p:cNvSpPr>
          <p:nvPr/>
        </p:nvSpPr>
        <p:spPr bwMode="auto">
          <a:xfrm>
            <a:off x="3929058" y="5000636"/>
            <a:ext cx="2954655" cy="461665"/>
          </a:xfrm>
          <a:prstGeom prst="rect">
            <a:avLst/>
          </a:prstGeom>
          <a:noFill/>
          <a:ln w="9525">
            <a:noFill/>
            <a:miter lim="800000"/>
            <a:headEnd/>
            <a:tailEnd/>
          </a:ln>
        </p:spPr>
        <p:txBody>
          <a:bodyPr wrap="none">
            <a:spAutoFit/>
          </a:bodyPr>
          <a:lstStyle/>
          <a:p>
            <a:r>
              <a:rPr lang="zh-CN" altLang="en-US" sz="2400" dirty="0" smtClean="0">
                <a:latin typeface="黑体" pitchFamily="49" charset="-122"/>
                <a:ea typeface="黑体" pitchFamily="49" charset="-122"/>
              </a:rPr>
              <a:t>研究计划和预期结果</a:t>
            </a:r>
            <a:endParaRPr lang="zh-CN" altLang="en-US" sz="2400" dirty="0">
              <a:latin typeface="黑体" pitchFamily="49" charset="-122"/>
              <a:ea typeface="黑体" pitchFamily="49" charset="-122"/>
            </a:endParaRPr>
          </a:p>
        </p:txBody>
      </p:sp>
    </p:spTree>
  </p:cSld>
  <p:clrMapOvr>
    <a:masterClrMapping/>
  </p:clrMapOvr>
  <p:transition spd="slow"/>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2"/>
          </p:nvPr>
        </p:nvSpPr>
        <p:spPr/>
        <p:txBody>
          <a:bodyPr/>
          <a:lstStyle/>
          <a:p>
            <a:pPr>
              <a:defRPr/>
            </a:pPr>
            <a:fld id="{B68E16F0-5F72-4A40-A97C-99E69259EAA4}" type="slidenum">
              <a:rPr lang="zh-CN" altLang="en-US" smtClean="0">
                <a:solidFill>
                  <a:srgbClr val="000000"/>
                </a:solidFill>
              </a:rPr>
              <a:pPr>
                <a:defRPr/>
              </a:pPr>
              <a:t>3</a:t>
            </a:fld>
            <a:endParaRPr lang="en-US" altLang="zh-CN">
              <a:solidFill>
                <a:srgbClr val="000000"/>
              </a:solidFill>
            </a:endParaRPr>
          </a:p>
        </p:txBody>
      </p:sp>
      <p:sp>
        <p:nvSpPr>
          <p:cNvPr id="13" name="TextBox 12"/>
          <p:cNvSpPr txBox="1"/>
          <p:nvPr/>
        </p:nvSpPr>
        <p:spPr>
          <a:xfrm>
            <a:off x="714348" y="1000109"/>
            <a:ext cx="7572428" cy="1815882"/>
          </a:xfrm>
          <a:prstGeom prst="rect">
            <a:avLst/>
          </a:prstGeom>
          <a:noFill/>
        </p:spPr>
        <p:txBody>
          <a:bodyPr wrap="square" rtlCol="0">
            <a:spAutoFit/>
          </a:bodyPr>
          <a:lstStyle/>
          <a:p>
            <a:r>
              <a:rPr lang="zh-CN" altLang="en-US" sz="4000" dirty="0" smtClean="0">
                <a:latin typeface="华文行楷" pitchFamily="2" charset="-122"/>
                <a:ea typeface="华文行楷" pitchFamily="2" charset="-122"/>
              </a:rPr>
              <a:t>研究背景及意义</a:t>
            </a:r>
            <a:endParaRPr lang="en-US" altLang="zh-CN" sz="4000" dirty="0" smtClean="0">
              <a:latin typeface="华文行楷" pitchFamily="2" charset="-122"/>
              <a:ea typeface="华文行楷" pitchFamily="2" charset="-122"/>
            </a:endParaRPr>
          </a:p>
          <a:p>
            <a:endParaRPr lang="en-US" altLang="zh-CN" sz="2400" dirty="0" smtClean="0">
              <a:latin typeface="黑体" pitchFamily="49" charset="-122"/>
              <a:ea typeface="黑体" pitchFamily="49" charset="-122"/>
            </a:endParaRPr>
          </a:p>
          <a:p>
            <a:endParaRPr lang="en-US" altLang="zh-CN" sz="2400" dirty="0" smtClean="0">
              <a:latin typeface="黑体" pitchFamily="49" charset="-122"/>
              <a:ea typeface="黑体" pitchFamily="49" charset="-122"/>
            </a:endParaRPr>
          </a:p>
          <a:p>
            <a:endParaRPr lang="zh-CN" altLang="en-US" sz="2400" dirty="0">
              <a:latin typeface="黑体" pitchFamily="49" charset="-122"/>
              <a:ea typeface="黑体" pitchFamily="49" charset="-122"/>
            </a:endParaRPr>
          </a:p>
        </p:txBody>
      </p:sp>
      <p:pic>
        <p:nvPicPr>
          <p:cNvPr id="2" name="图片 1"/>
          <p:cNvPicPr>
            <a:picLocks noChangeAspect="1"/>
          </p:cNvPicPr>
          <p:nvPr/>
        </p:nvPicPr>
        <p:blipFill>
          <a:blip r:embed="rId3"/>
          <a:stretch>
            <a:fillRect/>
          </a:stretch>
        </p:blipFill>
        <p:spPr>
          <a:xfrm>
            <a:off x="1546545" y="1988840"/>
            <a:ext cx="6095963" cy="3445544"/>
          </a:xfrm>
          <a:prstGeom prst="rect">
            <a:avLst/>
          </a:prstGeom>
          <a:effectLst>
            <a:softEdge rad="279400"/>
          </a:effectLst>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2"/>
          </p:nvPr>
        </p:nvSpPr>
        <p:spPr/>
        <p:txBody>
          <a:bodyPr/>
          <a:lstStyle/>
          <a:p>
            <a:pPr>
              <a:defRPr/>
            </a:pPr>
            <a:fld id="{B68E16F0-5F72-4A40-A97C-99E69259EAA4}" type="slidenum">
              <a:rPr lang="zh-CN" altLang="en-US" smtClean="0">
                <a:solidFill>
                  <a:srgbClr val="000000"/>
                </a:solidFill>
              </a:rPr>
              <a:pPr>
                <a:defRPr/>
              </a:pPr>
              <a:t>4</a:t>
            </a:fld>
            <a:endParaRPr lang="en-US" altLang="zh-CN">
              <a:solidFill>
                <a:srgbClr val="000000"/>
              </a:solidFill>
            </a:endParaRPr>
          </a:p>
        </p:txBody>
      </p:sp>
      <p:sp>
        <p:nvSpPr>
          <p:cNvPr id="13" name="TextBox 12"/>
          <p:cNvSpPr txBox="1"/>
          <p:nvPr/>
        </p:nvSpPr>
        <p:spPr>
          <a:xfrm>
            <a:off x="714348" y="1000108"/>
            <a:ext cx="7572428" cy="2185214"/>
          </a:xfrm>
          <a:prstGeom prst="rect">
            <a:avLst/>
          </a:prstGeom>
          <a:noFill/>
        </p:spPr>
        <p:txBody>
          <a:bodyPr wrap="square" rtlCol="0">
            <a:spAutoFit/>
          </a:bodyPr>
          <a:lstStyle/>
          <a:p>
            <a:r>
              <a:rPr lang="zh-CN" altLang="en-US" sz="4000" dirty="0" smtClean="0">
                <a:latin typeface="华文行楷" pitchFamily="2" charset="-122"/>
                <a:ea typeface="华文行楷" pitchFamily="2" charset="-122"/>
              </a:rPr>
              <a:t>研究背景及意义</a:t>
            </a:r>
            <a:endParaRPr lang="en-US" altLang="zh-CN" sz="4000" dirty="0" smtClean="0">
              <a:latin typeface="华文行楷" pitchFamily="2" charset="-122"/>
              <a:ea typeface="华文行楷" pitchFamily="2" charset="-122"/>
            </a:endParaRPr>
          </a:p>
          <a:p>
            <a:r>
              <a:rPr lang="en-US" altLang="zh-CN" sz="2400" dirty="0" smtClean="0">
                <a:latin typeface="黑体" pitchFamily="49" charset="-122"/>
                <a:ea typeface="黑体" pitchFamily="49" charset="-122"/>
              </a:rPr>
              <a:t>	</a:t>
            </a:r>
            <a:endParaRPr lang="en-US" altLang="zh-CN" sz="2400" dirty="0" smtClean="0">
              <a:latin typeface="黑体" pitchFamily="49" charset="-122"/>
              <a:ea typeface="黑体" pitchFamily="49" charset="-122"/>
            </a:endParaRPr>
          </a:p>
          <a:p>
            <a:endParaRPr lang="en-US" altLang="zh-CN" sz="2400" dirty="0" smtClean="0">
              <a:latin typeface="黑体" pitchFamily="49" charset="-122"/>
              <a:ea typeface="黑体" pitchFamily="49" charset="-122"/>
            </a:endParaRPr>
          </a:p>
          <a:p>
            <a:endParaRPr lang="en-US" altLang="zh-CN" sz="2400" dirty="0" smtClean="0">
              <a:latin typeface="黑体" pitchFamily="49" charset="-122"/>
              <a:ea typeface="黑体" pitchFamily="49" charset="-122"/>
            </a:endParaRPr>
          </a:p>
          <a:p>
            <a:endParaRPr lang="zh-CN" altLang="en-US" sz="2400" dirty="0">
              <a:latin typeface="黑体" pitchFamily="49" charset="-122"/>
              <a:ea typeface="黑体" pitchFamily="49" charset="-122"/>
            </a:endParaRPr>
          </a:p>
        </p:txBody>
      </p:sp>
      <p:grpSp>
        <p:nvGrpSpPr>
          <p:cNvPr id="18" name="组合 17"/>
          <p:cNvGrpSpPr/>
          <p:nvPr/>
        </p:nvGrpSpPr>
        <p:grpSpPr>
          <a:xfrm>
            <a:off x="815185" y="1783268"/>
            <a:ext cx="8157516" cy="3797179"/>
            <a:chOff x="815185" y="1783268"/>
            <a:chExt cx="8157516" cy="3797179"/>
          </a:xfrm>
        </p:grpSpPr>
        <p:grpSp>
          <p:nvGrpSpPr>
            <p:cNvPr id="6" name="组合 5"/>
            <p:cNvGrpSpPr/>
            <p:nvPr/>
          </p:nvGrpSpPr>
          <p:grpSpPr>
            <a:xfrm>
              <a:off x="815185" y="3195816"/>
              <a:ext cx="8157516" cy="2384631"/>
              <a:chOff x="815185" y="3195816"/>
              <a:chExt cx="8157516" cy="2384631"/>
            </a:xfrm>
          </p:grpSpPr>
          <p:pic>
            <p:nvPicPr>
              <p:cNvPr id="2" name="图片 1"/>
              <p:cNvPicPr>
                <a:picLocks noChangeAspect="1"/>
              </p:cNvPicPr>
              <p:nvPr/>
            </p:nvPicPr>
            <p:blipFill>
              <a:blip r:embed="rId3"/>
              <a:stretch>
                <a:fillRect/>
              </a:stretch>
            </p:blipFill>
            <p:spPr>
              <a:xfrm>
                <a:off x="815185" y="3195816"/>
                <a:ext cx="2695005" cy="2263619"/>
              </a:xfrm>
              <a:prstGeom prst="rect">
                <a:avLst/>
              </a:prstGeom>
            </p:spPr>
          </p:pic>
          <p:pic>
            <p:nvPicPr>
              <p:cNvPr id="3" name="图片 2"/>
              <p:cNvPicPr>
                <a:picLocks noChangeAspect="1"/>
              </p:cNvPicPr>
              <p:nvPr/>
            </p:nvPicPr>
            <p:blipFill>
              <a:blip r:embed="rId4"/>
              <a:stretch>
                <a:fillRect/>
              </a:stretch>
            </p:blipFill>
            <p:spPr>
              <a:xfrm>
                <a:off x="3519557" y="3225904"/>
                <a:ext cx="2786476" cy="2142611"/>
              </a:xfrm>
              <a:prstGeom prst="rect">
                <a:avLst/>
              </a:prstGeom>
            </p:spPr>
          </p:pic>
          <p:pic>
            <p:nvPicPr>
              <p:cNvPr id="4" name="图片 3"/>
              <p:cNvPicPr>
                <a:picLocks noChangeAspect="1"/>
              </p:cNvPicPr>
              <p:nvPr/>
            </p:nvPicPr>
            <p:blipFill>
              <a:blip r:embed="rId5"/>
              <a:stretch>
                <a:fillRect/>
              </a:stretch>
            </p:blipFill>
            <p:spPr>
              <a:xfrm>
                <a:off x="6535628" y="3225904"/>
                <a:ext cx="2437073" cy="2354543"/>
              </a:xfrm>
              <a:prstGeom prst="rect">
                <a:avLst/>
              </a:prstGeom>
            </p:spPr>
          </p:pic>
        </p:grpSp>
        <p:sp>
          <p:nvSpPr>
            <p:cNvPr id="8" name="文本框 7"/>
            <p:cNvSpPr txBox="1"/>
            <p:nvPr/>
          </p:nvSpPr>
          <p:spPr>
            <a:xfrm>
              <a:off x="899592" y="1783268"/>
              <a:ext cx="7488832" cy="1477328"/>
            </a:xfrm>
            <a:prstGeom prst="rect">
              <a:avLst/>
            </a:prstGeom>
            <a:noFill/>
          </p:spPr>
          <p:txBody>
            <a:bodyPr wrap="square" rtlCol="0">
              <a:spAutoFit/>
            </a:bodyPr>
            <a:lstStyle/>
            <a:p>
              <a:r>
                <a:rPr lang="zh-CN" altLang="en-US" sz="2400" dirty="0">
                  <a:latin typeface="黑体" pitchFamily="49" charset="-122"/>
                  <a:ea typeface="黑体" pitchFamily="49" charset="-122"/>
                </a:rPr>
                <a:t>目前，国内外市场上关于捡网球的装置主要还是一些人力操作的简易设备，能全自动识别并拾取网球的智能机器人目前暂未出现。</a:t>
              </a:r>
              <a:endParaRPr lang="en-US" altLang="zh-CN" sz="2400" dirty="0">
                <a:latin typeface="黑体" pitchFamily="49" charset="-122"/>
                <a:ea typeface="黑体" pitchFamily="49" charset="-122"/>
              </a:endParaRPr>
            </a:p>
            <a:p>
              <a:endParaRPr lang="zh-CN" altLang="en-US" dirty="0"/>
            </a:p>
          </p:txBody>
        </p:sp>
      </p:grpSp>
      <p:grpSp>
        <p:nvGrpSpPr>
          <p:cNvPr id="14" name="组合 13"/>
          <p:cNvGrpSpPr/>
          <p:nvPr/>
        </p:nvGrpSpPr>
        <p:grpSpPr>
          <a:xfrm>
            <a:off x="2051720" y="2076691"/>
            <a:ext cx="4838502" cy="3681586"/>
            <a:chOff x="2081311" y="2132856"/>
            <a:chExt cx="4838502" cy="3681586"/>
          </a:xfrm>
        </p:grpSpPr>
        <p:pic>
          <p:nvPicPr>
            <p:cNvPr id="15" name="图片 14"/>
            <p:cNvPicPr>
              <a:picLocks noChangeAspect="1"/>
            </p:cNvPicPr>
            <p:nvPr/>
          </p:nvPicPr>
          <p:blipFill>
            <a:blip r:embed="rId6"/>
            <a:stretch>
              <a:fillRect/>
            </a:stretch>
          </p:blipFill>
          <p:spPr>
            <a:xfrm>
              <a:off x="2081311" y="2132856"/>
              <a:ext cx="4838502" cy="3681586"/>
            </a:xfrm>
            <a:prstGeom prst="rect">
              <a:avLst/>
            </a:prstGeom>
          </p:spPr>
        </p:pic>
        <p:sp>
          <p:nvSpPr>
            <p:cNvPr id="16" name="矩形 15"/>
            <p:cNvSpPr/>
            <p:nvPr/>
          </p:nvSpPr>
          <p:spPr>
            <a:xfrm>
              <a:off x="2267744" y="2132856"/>
              <a:ext cx="576064" cy="2880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8"/>
                                        </p:tgtEl>
                                      </p:cBhvr>
                                    </p:animEffect>
                                    <p:set>
                                      <p:cBhvr>
                                        <p:cTn id="7" dur="1" fill="hold">
                                          <p:stCondLst>
                                            <p:cond delay="499"/>
                                          </p:stCondLst>
                                        </p:cTn>
                                        <p:tgtEl>
                                          <p:spTgt spid="18"/>
                                        </p:tgtEl>
                                        <p:attrNameLst>
                                          <p:attrName>style.visibility</p:attrName>
                                        </p:attrNameLst>
                                      </p:cBhvr>
                                      <p:to>
                                        <p:strVal val="hidden"/>
                                      </p:to>
                                    </p:se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fade">
                                      <p:cBhvr>
                                        <p:cTn id="1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2"/>
          </p:nvPr>
        </p:nvSpPr>
        <p:spPr/>
        <p:txBody>
          <a:bodyPr/>
          <a:lstStyle/>
          <a:p>
            <a:pPr>
              <a:defRPr/>
            </a:pPr>
            <a:fld id="{B68E16F0-5F72-4A40-A97C-99E69259EAA4}" type="slidenum">
              <a:rPr lang="zh-CN" altLang="en-US" smtClean="0">
                <a:solidFill>
                  <a:srgbClr val="000000"/>
                </a:solidFill>
              </a:rPr>
              <a:pPr>
                <a:defRPr/>
              </a:pPr>
              <a:t>5</a:t>
            </a:fld>
            <a:endParaRPr lang="en-US" altLang="zh-CN">
              <a:solidFill>
                <a:srgbClr val="000000"/>
              </a:solidFill>
            </a:endParaRPr>
          </a:p>
        </p:txBody>
      </p:sp>
      <p:sp>
        <p:nvSpPr>
          <p:cNvPr id="13" name="TextBox 12"/>
          <p:cNvSpPr txBox="1"/>
          <p:nvPr/>
        </p:nvSpPr>
        <p:spPr>
          <a:xfrm>
            <a:off x="714348" y="1000108"/>
            <a:ext cx="7572428" cy="707886"/>
          </a:xfrm>
          <a:prstGeom prst="rect">
            <a:avLst/>
          </a:prstGeom>
          <a:noFill/>
        </p:spPr>
        <p:txBody>
          <a:bodyPr wrap="square" rtlCol="0">
            <a:spAutoFit/>
          </a:bodyPr>
          <a:lstStyle/>
          <a:p>
            <a:r>
              <a:rPr lang="zh-CN" altLang="en-US" sz="4000" dirty="0" smtClean="0">
                <a:latin typeface="华文行楷" pitchFamily="2" charset="-122"/>
                <a:ea typeface="华文行楷" pitchFamily="2" charset="-122"/>
              </a:rPr>
              <a:t>研究内容</a:t>
            </a:r>
            <a:endParaRPr lang="en-US" altLang="zh-CN" sz="4000" dirty="0" smtClean="0">
              <a:latin typeface="华文行楷" pitchFamily="2" charset="-122"/>
              <a:ea typeface="华文行楷" pitchFamily="2" charset="-122"/>
            </a:endParaRPr>
          </a:p>
        </p:txBody>
      </p:sp>
      <p:pic>
        <p:nvPicPr>
          <p:cNvPr id="2052" name="Picture 4" descr="未命名文件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552" y="1268760"/>
            <a:ext cx="7459192" cy="491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2"/>
          </p:nvPr>
        </p:nvSpPr>
        <p:spPr/>
        <p:txBody>
          <a:bodyPr/>
          <a:lstStyle/>
          <a:p>
            <a:pPr>
              <a:defRPr/>
            </a:pPr>
            <a:fld id="{B68E16F0-5F72-4A40-A97C-99E69259EAA4}" type="slidenum">
              <a:rPr lang="zh-CN" altLang="en-US" smtClean="0">
                <a:solidFill>
                  <a:srgbClr val="000000"/>
                </a:solidFill>
              </a:rPr>
              <a:pPr>
                <a:defRPr/>
              </a:pPr>
              <a:t>6</a:t>
            </a:fld>
            <a:endParaRPr lang="en-US" altLang="zh-CN">
              <a:solidFill>
                <a:srgbClr val="000000"/>
              </a:solidFill>
            </a:endParaRPr>
          </a:p>
        </p:txBody>
      </p:sp>
      <p:sp>
        <p:nvSpPr>
          <p:cNvPr id="7" name="矩形 6"/>
          <p:cNvSpPr/>
          <p:nvPr/>
        </p:nvSpPr>
        <p:spPr>
          <a:xfrm>
            <a:off x="683568" y="1124744"/>
            <a:ext cx="4801314" cy="707886"/>
          </a:xfrm>
          <a:prstGeom prst="rect">
            <a:avLst/>
          </a:prstGeom>
        </p:spPr>
        <p:txBody>
          <a:bodyPr wrap="none">
            <a:spAutoFit/>
          </a:bodyPr>
          <a:lstStyle/>
          <a:p>
            <a:pPr lvl="0"/>
            <a:r>
              <a:rPr lang="zh-CN" altLang="en-US" sz="4000" dirty="0" smtClean="0">
                <a:solidFill>
                  <a:prstClr val="black"/>
                </a:solidFill>
                <a:latin typeface="华文行楷" pitchFamily="2" charset="-122"/>
                <a:ea typeface="华文行楷" pitchFamily="2" charset="-122"/>
              </a:rPr>
              <a:t>关键性问题及创新点</a:t>
            </a:r>
            <a:endParaRPr lang="en-US" altLang="zh-CN" sz="4000" dirty="0">
              <a:solidFill>
                <a:prstClr val="black"/>
              </a:solidFill>
              <a:latin typeface="华文行楷" pitchFamily="2" charset="-122"/>
              <a:ea typeface="华文行楷" pitchFamily="2" charset="-122"/>
            </a:endParaRPr>
          </a:p>
        </p:txBody>
      </p:sp>
      <p:sp>
        <p:nvSpPr>
          <p:cNvPr id="8" name="文本框 7"/>
          <p:cNvSpPr txBox="1"/>
          <p:nvPr/>
        </p:nvSpPr>
        <p:spPr>
          <a:xfrm>
            <a:off x="971600" y="2064330"/>
            <a:ext cx="6768752" cy="2215991"/>
          </a:xfrm>
          <a:prstGeom prst="rect">
            <a:avLst/>
          </a:prstGeom>
          <a:noFill/>
        </p:spPr>
        <p:txBody>
          <a:bodyPr wrap="square" rtlCol="0">
            <a:spAutoFit/>
          </a:bodyPr>
          <a:lstStyle/>
          <a:p>
            <a:r>
              <a:rPr lang="zh-CN" altLang="en-US" sz="2400" dirty="0" smtClean="0">
                <a:latin typeface="黑体" panose="02010609060101010101" pitchFamily="49" charset="-122"/>
                <a:ea typeface="黑体" panose="02010609060101010101" pitchFamily="49" charset="-122"/>
              </a:rPr>
              <a:t>关键性问题</a:t>
            </a:r>
            <a:endParaRPr lang="en-US" altLang="zh-CN" sz="2400" dirty="0" smtClean="0">
              <a:latin typeface="黑体" panose="02010609060101010101" pitchFamily="49" charset="-122"/>
              <a:ea typeface="黑体" panose="02010609060101010101" pitchFamily="49" charset="-122"/>
            </a:endParaRPr>
          </a:p>
          <a:p>
            <a:endParaRPr lang="en-US" altLang="zh-CN" sz="2400" dirty="0" smtClean="0">
              <a:latin typeface="黑体" panose="02010609060101010101" pitchFamily="49" charset="-122"/>
              <a:ea typeface="黑体" panose="02010609060101010101" pitchFamily="49" charset="-122"/>
            </a:endParaRPr>
          </a:p>
          <a:p>
            <a:r>
              <a:rPr lang="zh-CN" altLang="en-US" dirty="0" smtClean="0"/>
              <a:t>捡球机构的设计</a:t>
            </a:r>
            <a:endParaRPr lang="en-US" altLang="zh-CN" dirty="0" smtClean="0"/>
          </a:p>
          <a:p>
            <a:endParaRPr lang="en-US" altLang="zh-CN" dirty="0" smtClean="0"/>
          </a:p>
          <a:p>
            <a:r>
              <a:rPr lang="zh-CN" altLang="en-US" dirty="0" smtClean="0"/>
              <a:t>网球识别算法的优化</a:t>
            </a:r>
            <a:endParaRPr lang="en-US" altLang="zh-CN" dirty="0" smtClean="0"/>
          </a:p>
          <a:p>
            <a:endParaRPr lang="en-US" altLang="zh-CN" dirty="0" smtClean="0"/>
          </a:p>
          <a:p>
            <a:r>
              <a:rPr lang="zh-CN" altLang="en-US" dirty="0" smtClean="0"/>
              <a:t>控制系统的开发</a:t>
            </a:r>
            <a:endParaRPr lang="zh-CN" altLang="en-US" dirty="0"/>
          </a:p>
        </p:txBody>
      </p:sp>
    </p:spTree>
  </p:cSld>
  <p:clrMapOvr>
    <a:masterClrMapping/>
  </p:clrMapOvr>
  <p:transition spd="slow"/>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2"/>
          </p:nvPr>
        </p:nvSpPr>
        <p:spPr/>
        <p:txBody>
          <a:bodyPr/>
          <a:lstStyle/>
          <a:p>
            <a:pPr>
              <a:defRPr/>
            </a:pPr>
            <a:fld id="{B68E16F0-5F72-4A40-A97C-99E69259EAA4}" type="slidenum">
              <a:rPr lang="zh-CN" altLang="en-US" smtClean="0">
                <a:solidFill>
                  <a:srgbClr val="000000"/>
                </a:solidFill>
              </a:rPr>
              <a:pPr>
                <a:defRPr/>
              </a:pPr>
              <a:t>7</a:t>
            </a:fld>
            <a:endParaRPr lang="en-US" altLang="zh-CN">
              <a:solidFill>
                <a:srgbClr val="000000"/>
              </a:solidFill>
            </a:endParaRPr>
          </a:p>
        </p:txBody>
      </p:sp>
      <p:sp>
        <p:nvSpPr>
          <p:cNvPr id="6" name="TextBox 5"/>
          <p:cNvSpPr txBox="1"/>
          <p:nvPr/>
        </p:nvSpPr>
        <p:spPr>
          <a:xfrm>
            <a:off x="785786" y="1571612"/>
            <a:ext cx="1212191" cy="646331"/>
          </a:xfrm>
          <a:prstGeom prst="rect">
            <a:avLst/>
          </a:prstGeom>
          <a:noFill/>
        </p:spPr>
        <p:txBody>
          <a:bodyPr wrap="none" rtlCol="0">
            <a:spAutoFit/>
          </a:bodyPr>
          <a:lstStyle/>
          <a:p>
            <a:r>
              <a:rPr lang="en-US" altLang="zh-CN" sz="3600" b="1" dirty="0" smtClean="0"/>
              <a:t> </a:t>
            </a:r>
            <a:r>
              <a:rPr lang="zh-CN" altLang="en-US" sz="2400" dirty="0" smtClean="0">
                <a:latin typeface="黑体" panose="02010609060101010101" pitchFamily="49" charset="-122"/>
                <a:ea typeface="黑体" panose="02010609060101010101" pitchFamily="49" charset="-122"/>
              </a:rPr>
              <a:t>创新点</a:t>
            </a:r>
            <a:endParaRPr lang="zh-CN" altLang="en-US" sz="2400" dirty="0">
              <a:latin typeface="黑体" panose="02010609060101010101" pitchFamily="49" charset="-122"/>
              <a:ea typeface="黑体" panose="02010609060101010101" pitchFamily="49" charset="-122"/>
            </a:endParaRPr>
          </a:p>
        </p:txBody>
      </p:sp>
      <p:sp>
        <p:nvSpPr>
          <p:cNvPr id="7" name="TextBox 6"/>
          <p:cNvSpPr txBox="1"/>
          <p:nvPr/>
        </p:nvSpPr>
        <p:spPr>
          <a:xfrm>
            <a:off x="857224" y="2500306"/>
            <a:ext cx="6929486" cy="2934137"/>
          </a:xfrm>
          <a:prstGeom prst="rect">
            <a:avLst/>
          </a:prstGeom>
          <a:noFill/>
        </p:spPr>
        <p:txBody>
          <a:bodyPr wrap="square" rtlCol="0">
            <a:spAutoFit/>
          </a:bodyPr>
          <a:lstStyle/>
          <a:p>
            <a:pPr>
              <a:lnSpc>
                <a:spcPts val="4000"/>
              </a:lnSpc>
            </a:pPr>
            <a:r>
              <a:rPr lang="en-US" sz="2400" dirty="0" smtClean="0">
                <a:latin typeface="黑体" pitchFamily="49" charset="-122"/>
                <a:ea typeface="黑体" pitchFamily="49" charset="-122"/>
              </a:rPr>
              <a:t>1</a:t>
            </a:r>
            <a:r>
              <a:rPr lang="zh-CN" altLang="en-US" sz="2400" dirty="0" smtClean="0">
                <a:latin typeface="黑体" pitchFamily="49" charset="-122"/>
                <a:ea typeface="黑体" pitchFamily="49" charset="-122"/>
              </a:rPr>
              <a:t>、基于</a:t>
            </a:r>
            <a:r>
              <a:rPr lang="en-US" altLang="zh-CN" sz="2400" dirty="0" err="1" smtClean="0">
                <a:latin typeface="黑体" pitchFamily="49" charset="-122"/>
                <a:ea typeface="黑体" pitchFamily="49" charset="-122"/>
              </a:rPr>
              <a:t>opencv</a:t>
            </a:r>
            <a:r>
              <a:rPr lang="zh-CN" altLang="en-US" sz="2400" dirty="0" smtClean="0">
                <a:latin typeface="黑体" pitchFamily="49" charset="-122"/>
                <a:ea typeface="黑体" pitchFamily="49" charset="-122"/>
              </a:rPr>
              <a:t>的神经网络的两种网球识别算法的对比</a:t>
            </a:r>
            <a:endParaRPr lang="en-US" altLang="zh-CN" sz="2400" dirty="0" smtClean="0">
              <a:latin typeface="黑体" pitchFamily="49" charset="-122"/>
              <a:ea typeface="黑体" pitchFamily="49" charset="-122"/>
            </a:endParaRPr>
          </a:p>
          <a:p>
            <a:pPr>
              <a:lnSpc>
                <a:spcPts val="4000"/>
              </a:lnSpc>
            </a:pPr>
            <a:r>
              <a:rPr lang="en-US" altLang="zh-CN" sz="2400" dirty="0" smtClean="0">
                <a:latin typeface="黑体" pitchFamily="49" charset="-122"/>
                <a:ea typeface="黑体" pitchFamily="49" charset="-122"/>
              </a:rPr>
              <a:t>2</a:t>
            </a:r>
            <a:r>
              <a:rPr lang="zh-CN" altLang="en-US" sz="2400" dirty="0">
                <a:latin typeface="黑体" pitchFamily="49" charset="-122"/>
                <a:ea typeface="黑体" pitchFamily="49" charset="-122"/>
              </a:rPr>
              <a:t>、从实际出发，设计并开发出目前国内市面上尚未出现的全自动捡网球机器人，切实改善打网球人员的运动体验。</a:t>
            </a:r>
            <a:endParaRPr lang="zh-CN" altLang="en-US" sz="2400" dirty="0" smtClean="0">
              <a:latin typeface="黑体" pitchFamily="49" charset="-122"/>
              <a:ea typeface="黑体" pitchFamily="49" charset="-122"/>
            </a:endParaRPr>
          </a:p>
          <a:p>
            <a:endParaRPr lang="zh-CN" altLang="en-US" dirty="0"/>
          </a:p>
        </p:txBody>
      </p:sp>
    </p:spTree>
  </p:cSld>
  <p:clrMapOvr>
    <a:masterClrMapping/>
  </p:clrMapOvr>
  <p:transition spd="slow"/>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71472" y="1285860"/>
            <a:ext cx="2853666" cy="707886"/>
          </a:xfrm>
          <a:prstGeom prst="rect">
            <a:avLst/>
          </a:prstGeom>
          <a:noFill/>
        </p:spPr>
        <p:txBody>
          <a:bodyPr wrap="none" rtlCol="0">
            <a:spAutoFit/>
          </a:bodyPr>
          <a:lstStyle/>
          <a:p>
            <a:r>
              <a:rPr lang="en-US" altLang="zh-CN" sz="3600" b="1" dirty="0" smtClean="0"/>
              <a:t> </a:t>
            </a:r>
            <a:r>
              <a:rPr lang="zh-CN" altLang="en-US" sz="4000" dirty="0" smtClean="0">
                <a:latin typeface="华文行楷" pitchFamily="2" charset="-122"/>
                <a:ea typeface="华文行楷" pitchFamily="2" charset="-122"/>
              </a:rPr>
              <a:t>可行性分析</a:t>
            </a:r>
            <a:endParaRPr lang="zh-CN" altLang="en-US" sz="4000" dirty="0">
              <a:latin typeface="华文行楷" pitchFamily="2" charset="-122"/>
              <a:ea typeface="华文行楷" pitchFamily="2" charset="-122"/>
            </a:endParaRPr>
          </a:p>
        </p:txBody>
      </p:sp>
      <p:sp>
        <p:nvSpPr>
          <p:cNvPr id="4" name="TextBox 3"/>
          <p:cNvSpPr txBox="1"/>
          <p:nvPr/>
        </p:nvSpPr>
        <p:spPr>
          <a:xfrm>
            <a:off x="683568" y="2636912"/>
            <a:ext cx="7858180" cy="2308324"/>
          </a:xfrm>
          <a:prstGeom prst="rect">
            <a:avLst/>
          </a:prstGeom>
          <a:noFill/>
        </p:spPr>
        <p:txBody>
          <a:bodyPr wrap="square" rtlCol="0">
            <a:spAutoFit/>
          </a:bodyPr>
          <a:lstStyle/>
          <a:p>
            <a:r>
              <a:rPr lang="zh-CN" altLang="zh-CN" dirty="0"/>
              <a:t>①目前，捡网球机构国内外有着大量的研究先例，机构方面可在已有的机构上进行吸纳创新</a:t>
            </a:r>
            <a:r>
              <a:rPr lang="zh-CN" altLang="zh-CN" dirty="0" smtClean="0"/>
              <a:t>。</a:t>
            </a:r>
            <a:endParaRPr lang="en-US" altLang="zh-CN" dirty="0" smtClean="0"/>
          </a:p>
          <a:p>
            <a:endParaRPr lang="zh-CN" altLang="zh-CN" dirty="0"/>
          </a:p>
          <a:p>
            <a:r>
              <a:rPr lang="zh-CN" altLang="zh-CN" dirty="0"/>
              <a:t>②图像识别定位算法已经相当成熟，国内外都有大量的文献资料可供参考</a:t>
            </a:r>
            <a:r>
              <a:rPr lang="zh-CN" altLang="zh-CN" dirty="0" smtClean="0"/>
              <a:t>。</a:t>
            </a:r>
            <a:endParaRPr lang="en-US" altLang="zh-CN" dirty="0" smtClean="0"/>
          </a:p>
          <a:p>
            <a:endParaRPr lang="zh-CN" altLang="zh-CN" dirty="0"/>
          </a:p>
          <a:p>
            <a:r>
              <a:rPr lang="zh-CN" altLang="zh-CN" dirty="0"/>
              <a:t>③</a:t>
            </a:r>
            <a:r>
              <a:rPr lang="zh-CN" altLang="zh-CN" dirty="0" smtClean="0"/>
              <a:t>国外</a:t>
            </a:r>
            <a:r>
              <a:rPr lang="zh-CN" altLang="zh-CN" dirty="0"/>
              <a:t>已有捡网球机器人样机出现，虽没有上市，但仍可作为极有价值的参考。</a:t>
            </a:r>
          </a:p>
          <a:p>
            <a:endParaRPr lang="zh-CN" altLang="en-US" dirty="0"/>
          </a:p>
        </p:txBody>
      </p:sp>
    </p:spTree>
    <p:extLst>
      <p:ext uri="{BB962C8B-B14F-4D97-AF65-F5344CB8AC3E}">
        <p14:creationId xmlns:p14="http://schemas.microsoft.com/office/powerpoint/2010/main" val="349378917"/>
      </p:ext>
    </p:extLst>
  </p:cSld>
  <p:clrMapOvr>
    <a:masterClrMapping/>
  </p:clrMapOvr>
  <p:transition spd="slow"/>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71472" y="1285860"/>
            <a:ext cx="3879588" cy="707886"/>
          </a:xfrm>
          <a:prstGeom prst="rect">
            <a:avLst/>
          </a:prstGeom>
          <a:noFill/>
        </p:spPr>
        <p:txBody>
          <a:bodyPr wrap="none" rtlCol="0">
            <a:spAutoFit/>
          </a:bodyPr>
          <a:lstStyle/>
          <a:p>
            <a:r>
              <a:rPr lang="en-US" altLang="zh-CN" sz="3600" b="1" dirty="0" smtClean="0"/>
              <a:t> </a:t>
            </a:r>
            <a:r>
              <a:rPr lang="zh-CN" altLang="en-US" sz="4000" dirty="0" smtClean="0">
                <a:latin typeface="华文行楷" pitchFamily="2" charset="-122"/>
                <a:ea typeface="华文行楷" pitchFamily="2" charset="-122"/>
              </a:rPr>
              <a:t>已完成相关工作</a:t>
            </a:r>
            <a:endParaRPr lang="zh-CN" altLang="en-US" sz="4000" dirty="0">
              <a:latin typeface="华文行楷" pitchFamily="2" charset="-122"/>
              <a:ea typeface="华文行楷" pitchFamily="2" charset="-122"/>
            </a:endParaRPr>
          </a:p>
        </p:txBody>
      </p:sp>
      <p:sp>
        <p:nvSpPr>
          <p:cNvPr id="4" name="TextBox 3"/>
          <p:cNvSpPr txBox="1"/>
          <p:nvPr/>
        </p:nvSpPr>
        <p:spPr>
          <a:xfrm>
            <a:off x="642910" y="2214554"/>
            <a:ext cx="7858180" cy="3170099"/>
          </a:xfrm>
          <a:prstGeom prst="rect">
            <a:avLst/>
          </a:prstGeom>
          <a:noFill/>
        </p:spPr>
        <p:txBody>
          <a:bodyPr wrap="square" rtlCol="0">
            <a:spAutoFit/>
          </a:bodyPr>
          <a:lstStyle/>
          <a:p>
            <a:pPr>
              <a:lnSpc>
                <a:spcPts val="4000"/>
              </a:lnSpc>
            </a:pPr>
            <a:r>
              <a:rPr lang="en-US" altLang="zh-CN" sz="2400" dirty="0" smtClean="0">
                <a:latin typeface="黑体" pitchFamily="49" charset="-122"/>
                <a:ea typeface="黑体" pitchFamily="49" charset="-122"/>
              </a:rPr>
              <a:t>1.</a:t>
            </a:r>
            <a:r>
              <a:rPr lang="zh-CN" altLang="en-US" sz="2400" dirty="0" smtClean="0">
                <a:latin typeface="黑体" pitchFamily="49" charset="-122"/>
                <a:ea typeface="黑体" pitchFamily="49" charset="-122"/>
              </a:rPr>
              <a:t>在研一期间，在导师指导下已经系统学习</a:t>
            </a:r>
            <a:r>
              <a:rPr lang="zh-CN" altLang="en-US" sz="2400" dirty="0" smtClean="0">
                <a:latin typeface="黑体" pitchFamily="49" charset="-122"/>
                <a:ea typeface="黑体" pitchFamily="49" charset="-122"/>
              </a:rPr>
              <a:t>了</a:t>
            </a:r>
            <a:r>
              <a:rPr lang="en-US" altLang="zh-CN" sz="2400" dirty="0" smtClean="0">
                <a:latin typeface="黑体" pitchFamily="49" charset="-122"/>
                <a:ea typeface="黑体" pitchFamily="49" charset="-122"/>
              </a:rPr>
              <a:t>stm32</a:t>
            </a:r>
            <a:r>
              <a:rPr lang="zh-CN" altLang="en-US" sz="2400" dirty="0" smtClean="0">
                <a:latin typeface="黑体" pitchFamily="49" charset="-122"/>
                <a:ea typeface="黑体" pitchFamily="49" charset="-122"/>
              </a:rPr>
              <a:t>单片机的</a:t>
            </a:r>
            <a:r>
              <a:rPr lang="zh-CN" altLang="en-US" sz="2400" dirty="0" smtClean="0">
                <a:latin typeface="黑体" pitchFamily="49" charset="-122"/>
                <a:ea typeface="黑体" pitchFamily="49" charset="-122"/>
              </a:rPr>
              <a:t>相关</a:t>
            </a:r>
            <a:r>
              <a:rPr lang="zh-CN" altLang="en-US" sz="2400" dirty="0" smtClean="0">
                <a:latin typeface="黑体" pitchFamily="49" charset="-122"/>
                <a:ea typeface="黑体" pitchFamily="49" charset="-122"/>
              </a:rPr>
              <a:t>知识，</a:t>
            </a:r>
            <a:r>
              <a:rPr lang="zh-CN" altLang="en-US" sz="2400" dirty="0" smtClean="0">
                <a:latin typeface="黑体" pitchFamily="49" charset="-122"/>
                <a:ea typeface="黑体" pitchFamily="49" charset="-122"/>
              </a:rPr>
              <a:t>现已经具备了相关理论知识储备</a:t>
            </a:r>
            <a:r>
              <a:rPr lang="zh-CN" altLang="en-US" sz="2400" dirty="0" smtClean="0">
                <a:latin typeface="黑体" pitchFamily="49" charset="-122"/>
                <a:ea typeface="黑体" pitchFamily="49" charset="-122"/>
              </a:rPr>
              <a:t>。</a:t>
            </a:r>
            <a:endParaRPr lang="en-US" altLang="zh-CN" sz="2400" dirty="0" smtClean="0">
              <a:latin typeface="黑体" pitchFamily="49" charset="-122"/>
              <a:ea typeface="黑体" pitchFamily="49" charset="-122"/>
            </a:endParaRPr>
          </a:p>
          <a:p>
            <a:pPr>
              <a:lnSpc>
                <a:spcPts val="4000"/>
              </a:lnSpc>
            </a:pPr>
            <a:r>
              <a:rPr lang="en-US" altLang="zh-CN" sz="2400" dirty="0" smtClean="0">
                <a:latin typeface="黑体" pitchFamily="49" charset="-122"/>
                <a:ea typeface="黑体" pitchFamily="49" charset="-122"/>
              </a:rPr>
              <a:t>2.</a:t>
            </a:r>
            <a:r>
              <a:rPr lang="zh-CN" altLang="en-US" sz="2400" dirty="0">
                <a:latin typeface="黑体" pitchFamily="49" charset="-122"/>
                <a:ea typeface="黑体" pitchFamily="49" charset="-122"/>
              </a:rPr>
              <a:t>已完成捡球机构的初步方案设计。</a:t>
            </a:r>
            <a:endParaRPr lang="zh-CN" altLang="en-US" sz="2400" dirty="0"/>
          </a:p>
          <a:p>
            <a:pPr>
              <a:lnSpc>
                <a:spcPts val="4000"/>
              </a:lnSpc>
            </a:pPr>
            <a:r>
              <a:rPr lang="en-US" altLang="zh-CN" sz="2400" dirty="0">
                <a:latin typeface="黑体" pitchFamily="49" charset="-122"/>
                <a:ea typeface="黑体" pitchFamily="49" charset="-122"/>
              </a:rPr>
              <a:t>3</a:t>
            </a:r>
            <a:r>
              <a:rPr lang="en-US" altLang="zh-CN" sz="2400" dirty="0" smtClean="0">
                <a:latin typeface="黑体" pitchFamily="49" charset="-122"/>
                <a:ea typeface="黑体" pitchFamily="49" charset="-122"/>
              </a:rPr>
              <a:t>.</a:t>
            </a:r>
            <a:r>
              <a:rPr lang="zh-CN" altLang="en-US" sz="2400" dirty="0" smtClean="0">
                <a:latin typeface="黑体" pitchFamily="49" charset="-122"/>
                <a:ea typeface="黑体" pitchFamily="49" charset="-122"/>
              </a:rPr>
              <a:t>已完成网球在实验场地的基于</a:t>
            </a:r>
            <a:r>
              <a:rPr lang="en-US" altLang="zh-CN" sz="2400" dirty="0" err="1" smtClean="0">
                <a:latin typeface="黑体" pitchFamily="49" charset="-122"/>
                <a:ea typeface="黑体" pitchFamily="49" charset="-122"/>
              </a:rPr>
              <a:t>opencv</a:t>
            </a:r>
            <a:r>
              <a:rPr lang="zh-CN" altLang="en-US" sz="2400" dirty="0" smtClean="0">
                <a:latin typeface="黑体" pitchFamily="49" charset="-122"/>
                <a:ea typeface="黑体" pitchFamily="49" charset="-122"/>
              </a:rPr>
              <a:t>图像处理的网球识别和基于</a:t>
            </a:r>
            <a:r>
              <a:rPr lang="en-US" altLang="zh-CN" sz="2400" dirty="0" smtClean="0">
                <a:latin typeface="黑体" pitchFamily="49" charset="-122"/>
                <a:ea typeface="黑体" pitchFamily="49" charset="-122"/>
              </a:rPr>
              <a:t>mask-</a:t>
            </a:r>
            <a:r>
              <a:rPr lang="en-US" altLang="zh-CN" sz="2400" dirty="0" err="1" smtClean="0">
                <a:latin typeface="黑体" pitchFamily="49" charset="-122"/>
                <a:ea typeface="黑体" pitchFamily="49" charset="-122"/>
              </a:rPr>
              <a:t>rcnn</a:t>
            </a:r>
            <a:r>
              <a:rPr lang="zh-CN" altLang="en-US" sz="2400" dirty="0" smtClean="0">
                <a:latin typeface="黑体" pitchFamily="49" charset="-122"/>
                <a:ea typeface="黑体" pitchFamily="49" charset="-122"/>
              </a:rPr>
              <a:t>神经网络的网球识别。</a:t>
            </a:r>
            <a:endParaRPr lang="en-US" altLang="zh-CN" sz="2400" dirty="0" smtClean="0">
              <a:latin typeface="黑体" pitchFamily="49" charset="-122"/>
              <a:ea typeface="黑体" pitchFamily="49" charset="-122"/>
            </a:endParaRPr>
          </a:p>
          <a:p>
            <a:pPr>
              <a:lnSpc>
                <a:spcPts val="4000"/>
              </a:lnSpc>
            </a:pPr>
            <a:r>
              <a:rPr lang="en-US" altLang="zh-CN" sz="2400" dirty="0">
                <a:latin typeface="黑体" pitchFamily="49" charset="-122"/>
                <a:ea typeface="黑体" pitchFamily="49" charset="-122"/>
              </a:rPr>
              <a:t>4</a:t>
            </a:r>
            <a:r>
              <a:rPr lang="en-US" altLang="zh-CN" sz="2400" dirty="0" smtClean="0">
                <a:latin typeface="黑体" pitchFamily="49" charset="-122"/>
                <a:ea typeface="黑体" pitchFamily="49" charset="-122"/>
              </a:rPr>
              <a:t>.</a:t>
            </a:r>
            <a:r>
              <a:rPr lang="zh-CN" altLang="en-US" sz="2400" dirty="0" smtClean="0">
                <a:latin typeface="黑体" pitchFamily="49" charset="-122"/>
                <a:ea typeface="黑体" pitchFamily="49" charset="-122"/>
              </a:rPr>
              <a:t>已完成网球的三维坐标定位。</a:t>
            </a:r>
            <a:endParaRPr lang="en-US" altLang="zh-CN" sz="2400" dirty="0" smtClean="0">
              <a:latin typeface="黑体" pitchFamily="49" charset="-122"/>
              <a:ea typeface="黑体" pitchFamily="49" charset="-122"/>
            </a:endParaRPr>
          </a:p>
        </p:txBody>
      </p:sp>
    </p:spTree>
    <p:extLst>
      <p:ext uri="{BB962C8B-B14F-4D97-AF65-F5344CB8AC3E}">
        <p14:creationId xmlns:p14="http://schemas.microsoft.com/office/powerpoint/2010/main" val="349378917"/>
      </p:ext>
    </p:extLst>
  </p:cSld>
  <p:clrMapOvr>
    <a:masterClrMapping/>
  </p:clrMapOvr>
  <p:transition spd="slow"/>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6894</TotalTime>
  <Words>1139</Words>
  <Application>Microsoft Office PowerPoint</Application>
  <PresentationFormat>全屏显示(4:3)</PresentationFormat>
  <Paragraphs>80</Paragraphs>
  <Slides>15</Slides>
  <Notes>4</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15</vt:i4>
      </vt:variant>
    </vt:vector>
  </HeadingPairs>
  <TitlesOfParts>
    <vt:vector size="23" baseType="lpstr">
      <vt:lpstr>方正瘦金书简体</vt:lpstr>
      <vt:lpstr>黑体</vt:lpstr>
      <vt:lpstr>华文行楷</vt:lpstr>
      <vt:lpstr>宋体</vt:lpstr>
      <vt:lpstr>Arial</vt:lpstr>
      <vt:lpstr>Calibri</vt:lpstr>
      <vt:lpstr>Times New Roman</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China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User</dc:creator>
  <cp:lastModifiedBy>峥 张</cp:lastModifiedBy>
  <cp:revision>740</cp:revision>
  <dcterms:created xsi:type="dcterms:W3CDTF">2013-06-03T12:31:05Z</dcterms:created>
  <dcterms:modified xsi:type="dcterms:W3CDTF">2019-09-18T19:42:47Z</dcterms:modified>
</cp:coreProperties>
</file>